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sldIdLst>
    <p:sldId id="256" r:id="rId3"/>
    <p:sldId id="258" r:id="rId4"/>
    <p:sldId id="257" r:id="rId5"/>
    <p:sldId id="259" r:id="rId6"/>
    <p:sldId id="260" r:id="rId7"/>
    <p:sldId id="264" r:id="rId8"/>
    <p:sldId id="262" r:id="rId9"/>
    <p:sldId id="261" r:id="rId10"/>
    <p:sldId id="263" r:id="rId11"/>
    <p:sldId id="267" r:id="rId12"/>
    <p:sldId id="265" r:id="rId13"/>
    <p:sldId id="266" r:id="rId14"/>
  </p:sldIdLst>
  <p:sldSz cx="8999538" cy="5040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4A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49" d="100"/>
          <a:sy n="149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customXml" Target="../customXml/item3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customXml" Target="../customXml/item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5738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1171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68D7EC9A-D0D5-42B2-A971-46C39B93334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99538" cy="5040313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65C49D22-9E67-43EE-AE6A-CF5F3E011E3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5069" y="50682"/>
            <a:ext cx="1249706" cy="1051931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B67F9F6B-569B-4D9E-8FE0-9AAF31944DA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7816" y="4286488"/>
            <a:ext cx="1783083" cy="735798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066FBA74-B79D-4B3A-8A3C-DC61ED0CF44D}"/>
              </a:ext>
            </a:extLst>
          </p:cNvPr>
          <p:cNvSpPr txBox="1"/>
          <p:nvPr userDrawn="1"/>
        </p:nvSpPr>
        <p:spPr>
          <a:xfrm>
            <a:off x="496388" y="4469721"/>
            <a:ext cx="171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  <a:latin typeface="Gotham" panose="02000504050000020004" pitchFamily="2" charset="0"/>
              </a:rPr>
              <a:t>osbrasil</a:t>
            </a:r>
            <a:r>
              <a:rPr lang="pt-BR" dirty="0">
                <a:solidFill>
                  <a:schemeClr val="bg1"/>
                </a:solidFill>
                <a:latin typeface="Gotham" panose="02000504050000020004" pitchFamily="2" charset="0"/>
              </a:rPr>
              <a:t>.org.br</a:t>
            </a:r>
          </a:p>
        </p:txBody>
      </p:sp>
    </p:spTree>
    <p:extLst>
      <p:ext uri="{BB962C8B-B14F-4D97-AF65-F5344CB8AC3E}">
        <p14:creationId xmlns:p14="http://schemas.microsoft.com/office/powerpoint/2010/main" val="2295567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624E5DFD-F6E0-4E6D-89BC-9B89CF6A74C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8999538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899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13" Type="http://schemas.openxmlformats.org/officeDocument/2006/relationships/image" Target="../media/image21.png"/><Relationship Id="rId18" Type="http://schemas.openxmlformats.org/officeDocument/2006/relationships/image" Target="../media/image2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svg"/><Relationship Id="rId17" Type="http://schemas.openxmlformats.org/officeDocument/2006/relationships/image" Target="../media/image25.png"/><Relationship Id="rId2" Type="http://schemas.openxmlformats.org/officeDocument/2006/relationships/image" Target="../media/image5.png"/><Relationship Id="rId16" Type="http://schemas.openxmlformats.org/officeDocument/2006/relationships/image" Target="../media/image24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sv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Relationship Id="rId14" Type="http://schemas.openxmlformats.org/officeDocument/2006/relationships/image" Target="../media/image22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cesar@bbmnet.com.br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>
            <a:extLst>
              <a:ext uri="{FF2B5EF4-FFF2-40B4-BE49-F238E27FC236}">
                <a16:creationId xmlns:a16="http://schemas.microsoft.com/office/drawing/2014/main" id="{D3E04A14-B141-41DF-B17F-B98EDE2B3C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866" y="354996"/>
            <a:ext cx="3987805" cy="3356707"/>
          </a:xfrm>
          <a:prstGeom prst="rect">
            <a:avLst/>
          </a:prstGeom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215EF6B8-AEF5-4E9F-B87C-CE30793FFFB3}"/>
              </a:ext>
            </a:extLst>
          </p:cNvPr>
          <p:cNvSpPr txBox="1"/>
          <p:nvPr/>
        </p:nvSpPr>
        <p:spPr>
          <a:xfrm>
            <a:off x="1" y="4367469"/>
            <a:ext cx="8999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Gotham" panose="02000504050000020004" pitchFamily="2" charset="0"/>
              </a:rPr>
              <a:t>02 a 04 - DEZEMBRO</a:t>
            </a:r>
          </a:p>
        </p:txBody>
      </p:sp>
    </p:spTree>
    <p:extLst>
      <p:ext uri="{BB962C8B-B14F-4D97-AF65-F5344CB8AC3E}">
        <p14:creationId xmlns:p14="http://schemas.microsoft.com/office/powerpoint/2010/main" val="1368145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29590EC0-976D-412B-BE6F-19B437DF679D}"/>
              </a:ext>
            </a:extLst>
          </p:cNvPr>
          <p:cNvSpPr txBox="1"/>
          <p:nvPr/>
        </p:nvSpPr>
        <p:spPr>
          <a:xfrm>
            <a:off x="1752067" y="325430"/>
            <a:ext cx="5806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C4A7D"/>
                </a:solidFill>
                <a:latin typeface="Gotham" panose="02000504050000020004" pitchFamily="2" charset="0"/>
              </a:rPr>
              <a:t>AS LICITAÇÕES ELETRÔNICAS NO FUTURO </a:t>
            </a:r>
            <a:endParaRPr lang="pt-BR" sz="3200" b="1" dirty="0">
              <a:solidFill>
                <a:srgbClr val="0C4A7D"/>
              </a:solidFill>
              <a:latin typeface="Gotham" panose="02000504050000020004" pitchFamily="2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FF502BE-8B62-4B37-969B-086DDAC2D4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424" t="55112" r="64269" b="29083"/>
          <a:stretch/>
        </p:blipFill>
        <p:spPr>
          <a:xfrm>
            <a:off x="243931" y="293714"/>
            <a:ext cx="1142922" cy="663819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AC7C5B97-F160-488A-894E-15ACE0809D9C}"/>
              </a:ext>
            </a:extLst>
          </p:cNvPr>
          <p:cNvSpPr/>
          <p:nvPr/>
        </p:nvSpPr>
        <p:spPr>
          <a:xfrm>
            <a:off x="5381004" y="1324466"/>
            <a:ext cx="20550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400" b="1" dirty="0"/>
              <a:t>Projeto de Lei 6814/2017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B3ADADCA-EC63-4468-B2C3-E924790B0B59}"/>
              </a:ext>
            </a:extLst>
          </p:cNvPr>
          <p:cNvSpPr txBox="1"/>
          <p:nvPr/>
        </p:nvSpPr>
        <p:spPr>
          <a:xfrm>
            <a:off x="4610764" y="1759201"/>
            <a:ext cx="3595531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050" b="1" dirty="0">
                <a:solidFill>
                  <a:schemeClr val="accent5">
                    <a:lumMod val="50000"/>
                  </a:schemeClr>
                </a:solidFill>
              </a:rPr>
              <a:t>1 - Artigo 17, § 2º </a:t>
            </a:r>
            <a:r>
              <a:rPr lang="pt-BR" sz="1050" dirty="0">
                <a:solidFill>
                  <a:schemeClr val="accent5">
                    <a:lumMod val="50000"/>
                  </a:schemeClr>
                </a:solidFill>
              </a:rPr>
              <a:t>As licitações serão realizadas sob a </a:t>
            </a:r>
            <a:r>
              <a:rPr lang="pt-BR" sz="1050" b="1" dirty="0">
                <a:solidFill>
                  <a:schemeClr val="accent5">
                    <a:lumMod val="50000"/>
                  </a:schemeClr>
                </a:solidFill>
              </a:rPr>
              <a:t>forma eletrônica</a:t>
            </a:r>
            <a:r>
              <a:rPr lang="pt-BR" sz="1050" dirty="0">
                <a:solidFill>
                  <a:schemeClr val="accent5">
                    <a:lumMod val="50000"/>
                  </a:schemeClr>
                </a:solidFill>
              </a:rPr>
              <a:t>, admitida a utilização da forma presencial na hipótese de comprovada inviabilidade técnica ou desvantagem para a Administração, devendo a sessão pública ser registrada em ata e gravada mediante utilização de recursos tecnológicos de áudio e vídeo. </a:t>
            </a:r>
            <a:r>
              <a:rPr lang="pt-BR" sz="1200" dirty="0"/>
              <a:t>	</a:t>
            </a:r>
          </a:p>
        </p:txBody>
      </p:sp>
      <p:grpSp>
        <p:nvGrpSpPr>
          <p:cNvPr id="31" name="Agrupar 30">
            <a:extLst>
              <a:ext uri="{FF2B5EF4-FFF2-40B4-BE49-F238E27FC236}">
                <a16:creationId xmlns:a16="http://schemas.microsoft.com/office/drawing/2014/main" id="{2D8E3420-1723-4709-BE94-83F1750E7E71}"/>
              </a:ext>
            </a:extLst>
          </p:cNvPr>
          <p:cNvGrpSpPr/>
          <p:nvPr/>
        </p:nvGrpSpPr>
        <p:grpSpPr>
          <a:xfrm>
            <a:off x="4651432" y="3038423"/>
            <a:ext cx="3755148" cy="566999"/>
            <a:chOff x="314164" y="5168510"/>
            <a:chExt cx="5006864" cy="755999"/>
          </a:xfrm>
        </p:grpSpPr>
        <p:sp>
          <p:nvSpPr>
            <p:cNvPr id="32" name="Retângulo 31">
              <a:extLst>
                <a:ext uri="{FF2B5EF4-FFF2-40B4-BE49-F238E27FC236}">
                  <a16:creationId xmlns:a16="http://schemas.microsoft.com/office/drawing/2014/main" id="{48C38DEA-DB57-41E8-A89F-5B3324C0D14E}"/>
                </a:ext>
              </a:extLst>
            </p:cNvPr>
            <p:cNvSpPr/>
            <p:nvPr/>
          </p:nvSpPr>
          <p:spPr>
            <a:xfrm>
              <a:off x="314172" y="5168510"/>
              <a:ext cx="4351192" cy="369332"/>
            </a:xfrm>
            <a:prstGeom prst="rect">
              <a:avLst/>
            </a:prstGeom>
            <a:ln w="3175">
              <a:noFill/>
            </a:ln>
          </p:spPr>
          <p:txBody>
            <a:bodyPr wrap="none">
              <a:spAutoFit/>
            </a:bodyPr>
            <a:lstStyle/>
            <a:p>
              <a:r>
                <a:rPr lang="pt-BR" sz="1200" b="1" dirty="0">
                  <a:solidFill>
                    <a:schemeClr val="accent5">
                      <a:lumMod val="50000"/>
                    </a:schemeClr>
                  </a:solidFill>
                </a:rPr>
                <a:t>Pregão é Prioritário para bens e serviços - Art.28</a:t>
              </a:r>
            </a:p>
          </p:txBody>
        </p:sp>
        <p:sp>
          <p:nvSpPr>
            <p:cNvPr id="33" name="CaixaDeTexto 32">
              <a:extLst>
                <a:ext uri="{FF2B5EF4-FFF2-40B4-BE49-F238E27FC236}">
                  <a16:creationId xmlns:a16="http://schemas.microsoft.com/office/drawing/2014/main" id="{00DDD1F1-4DC8-46DA-B637-8DE44ABEB394}"/>
                </a:ext>
              </a:extLst>
            </p:cNvPr>
            <p:cNvSpPr txBox="1"/>
            <p:nvPr/>
          </p:nvSpPr>
          <p:spPr>
            <a:xfrm>
              <a:off x="314173" y="5524401"/>
              <a:ext cx="5006855" cy="369332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endParaRPr lang="pt-BR" sz="1200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34" name="CaixaDeTexto 33">
              <a:extLst>
                <a:ext uri="{FF2B5EF4-FFF2-40B4-BE49-F238E27FC236}">
                  <a16:creationId xmlns:a16="http://schemas.microsoft.com/office/drawing/2014/main" id="{45CF1CCC-120E-48B3-8E3B-CAC95B65071C}"/>
                </a:ext>
              </a:extLst>
            </p:cNvPr>
            <p:cNvSpPr txBox="1"/>
            <p:nvPr/>
          </p:nvSpPr>
          <p:spPr>
            <a:xfrm>
              <a:off x="314164" y="5555177"/>
              <a:ext cx="468557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pt-BR" sz="1200" b="1" dirty="0">
                  <a:solidFill>
                    <a:schemeClr val="accent5">
                      <a:lumMod val="50000"/>
                    </a:schemeClr>
                  </a:solidFill>
                </a:rPr>
                <a:t>Modo de disputa: aberto ou fechado</a:t>
              </a:r>
            </a:p>
          </p:txBody>
        </p:sp>
        <p:cxnSp>
          <p:nvCxnSpPr>
            <p:cNvPr id="35" name="Conector reto 34">
              <a:extLst>
                <a:ext uri="{FF2B5EF4-FFF2-40B4-BE49-F238E27FC236}">
                  <a16:creationId xmlns:a16="http://schemas.microsoft.com/office/drawing/2014/main" id="{FBCB8FF1-325A-440C-9E56-6D8C4AC585CA}"/>
                </a:ext>
              </a:extLst>
            </p:cNvPr>
            <p:cNvCxnSpPr/>
            <p:nvPr/>
          </p:nvCxnSpPr>
          <p:spPr>
            <a:xfrm>
              <a:off x="314172" y="5507064"/>
              <a:ext cx="4685578" cy="0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Agrupar 36">
            <a:extLst>
              <a:ext uri="{FF2B5EF4-FFF2-40B4-BE49-F238E27FC236}">
                <a16:creationId xmlns:a16="http://schemas.microsoft.com/office/drawing/2014/main" id="{2F018A94-2F40-4119-906D-527ED1A4D1CE}"/>
              </a:ext>
            </a:extLst>
          </p:cNvPr>
          <p:cNvGrpSpPr/>
          <p:nvPr/>
        </p:nvGrpSpPr>
        <p:grpSpPr>
          <a:xfrm>
            <a:off x="875365" y="1260066"/>
            <a:ext cx="3643928" cy="1273537"/>
            <a:chOff x="-655659" y="1312654"/>
            <a:chExt cx="4858571" cy="1698049"/>
          </a:xfrm>
        </p:grpSpPr>
        <p:sp>
          <p:nvSpPr>
            <p:cNvPr id="38" name="Retângulo 37">
              <a:extLst>
                <a:ext uri="{FF2B5EF4-FFF2-40B4-BE49-F238E27FC236}">
                  <a16:creationId xmlns:a16="http://schemas.microsoft.com/office/drawing/2014/main" id="{6FBF67FC-D12F-47B1-8A69-6B6FA87A7A8E}"/>
                </a:ext>
              </a:extLst>
            </p:cNvPr>
            <p:cNvSpPr/>
            <p:nvPr/>
          </p:nvSpPr>
          <p:spPr>
            <a:xfrm>
              <a:off x="-655659" y="1312654"/>
              <a:ext cx="4858571" cy="1698049"/>
            </a:xfrm>
            <a:prstGeom prst="rect">
              <a:avLst/>
            </a:prstGeom>
            <a:solidFill>
              <a:srgbClr val="008ABE">
                <a:alpha val="2117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350" dirty="0"/>
            </a:p>
          </p:txBody>
        </p:sp>
        <p:pic>
          <p:nvPicPr>
            <p:cNvPr id="39" name="Gráfico 38">
              <a:extLst>
                <a:ext uri="{FF2B5EF4-FFF2-40B4-BE49-F238E27FC236}">
                  <a16:creationId xmlns:a16="http://schemas.microsoft.com/office/drawing/2014/main" id="{798C1190-D422-434D-A226-73C7A0FFC0D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 b="15395"/>
            <a:stretch/>
          </p:blipFill>
          <p:spPr>
            <a:xfrm>
              <a:off x="1619093" y="1403998"/>
              <a:ext cx="312097" cy="330063"/>
            </a:xfrm>
            <a:prstGeom prst="rect">
              <a:avLst/>
            </a:prstGeom>
          </p:spPr>
        </p:pic>
        <p:pic>
          <p:nvPicPr>
            <p:cNvPr id="40" name="Gráfico 39">
              <a:extLst>
                <a:ext uri="{FF2B5EF4-FFF2-40B4-BE49-F238E27FC236}">
                  <a16:creationId xmlns:a16="http://schemas.microsoft.com/office/drawing/2014/main" id="{EE18B076-15E7-47D5-9EFF-CCB548223AA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 r="-22546" b="26862"/>
            <a:stretch/>
          </p:blipFill>
          <p:spPr>
            <a:xfrm>
              <a:off x="1612873" y="1828641"/>
              <a:ext cx="324541" cy="241265"/>
            </a:xfrm>
            <a:prstGeom prst="rect">
              <a:avLst/>
            </a:prstGeom>
          </p:spPr>
        </p:pic>
        <p:pic>
          <p:nvPicPr>
            <p:cNvPr id="41" name="Gráfico 40">
              <a:extLst>
                <a:ext uri="{FF2B5EF4-FFF2-40B4-BE49-F238E27FC236}">
                  <a16:creationId xmlns:a16="http://schemas.microsoft.com/office/drawing/2014/main" id="{C4369B2D-6A6B-43BF-9656-F16C1BBF048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 b="19103"/>
            <a:stretch/>
          </p:blipFill>
          <p:spPr>
            <a:xfrm>
              <a:off x="1611994" y="2536466"/>
              <a:ext cx="326293" cy="329952"/>
            </a:xfrm>
            <a:prstGeom prst="rect">
              <a:avLst/>
            </a:prstGeom>
          </p:spPr>
        </p:pic>
        <p:pic>
          <p:nvPicPr>
            <p:cNvPr id="42" name="Gráfico 41">
              <a:extLst>
                <a:ext uri="{FF2B5EF4-FFF2-40B4-BE49-F238E27FC236}">
                  <a16:creationId xmlns:a16="http://schemas.microsoft.com/office/drawing/2014/main" id="{BA40BB09-09FC-4586-8F38-F98BBBEE7B6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 b="18574"/>
            <a:stretch/>
          </p:blipFill>
          <p:spPr>
            <a:xfrm>
              <a:off x="1638869" y="2164484"/>
              <a:ext cx="272545" cy="277403"/>
            </a:xfrm>
            <a:prstGeom prst="rect">
              <a:avLst/>
            </a:prstGeom>
          </p:spPr>
        </p:pic>
        <p:sp>
          <p:nvSpPr>
            <p:cNvPr id="43" name="Retângulo 42">
              <a:extLst>
                <a:ext uri="{FF2B5EF4-FFF2-40B4-BE49-F238E27FC236}">
                  <a16:creationId xmlns:a16="http://schemas.microsoft.com/office/drawing/2014/main" id="{BB0AEDA9-1F60-4A6E-95FA-2832057E1DE9}"/>
                </a:ext>
              </a:extLst>
            </p:cNvPr>
            <p:cNvSpPr/>
            <p:nvPr/>
          </p:nvSpPr>
          <p:spPr>
            <a:xfrm>
              <a:off x="-361576" y="1957714"/>
              <a:ext cx="1571480" cy="4001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sz="1350" b="1" dirty="0">
                  <a:solidFill>
                    <a:schemeClr val="accent5">
                      <a:lumMod val="75000"/>
                    </a:schemeClr>
                  </a:solidFill>
                </a:rPr>
                <a:t>MANTIDAS</a:t>
              </a:r>
              <a:endParaRPr lang="pt-BR" sz="1350" dirty="0"/>
            </a:p>
          </p:txBody>
        </p:sp>
        <p:sp>
          <p:nvSpPr>
            <p:cNvPr id="44" name="Retângulo 43">
              <a:extLst>
                <a:ext uri="{FF2B5EF4-FFF2-40B4-BE49-F238E27FC236}">
                  <a16:creationId xmlns:a16="http://schemas.microsoft.com/office/drawing/2014/main" id="{6094ED83-C9B2-4CA7-8CD2-C5954FE2C36C}"/>
                </a:ext>
              </a:extLst>
            </p:cNvPr>
            <p:cNvSpPr/>
            <p:nvPr/>
          </p:nvSpPr>
          <p:spPr>
            <a:xfrm>
              <a:off x="1957467" y="1399781"/>
              <a:ext cx="1571480" cy="3385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sz="1050" b="1" dirty="0">
                  <a:solidFill>
                    <a:schemeClr val="accent5">
                      <a:lumMod val="75000"/>
                    </a:schemeClr>
                  </a:solidFill>
                </a:rPr>
                <a:t>Concorrência</a:t>
              </a:r>
              <a:endParaRPr lang="pt-BR" sz="1050" b="1" dirty="0"/>
            </a:p>
          </p:txBody>
        </p:sp>
        <p:sp>
          <p:nvSpPr>
            <p:cNvPr id="45" name="Retângulo 44">
              <a:extLst>
                <a:ext uri="{FF2B5EF4-FFF2-40B4-BE49-F238E27FC236}">
                  <a16:creationId xmlns:a16="http://schemas.microsoft.com/office/drawing/2014/main" id="{A45CB173-0E7C-43BF-8EEE-72C4669736EA}"/>
                </a:ext>
              </a:extLst>
            </p:cNvPr>
            <p:cNvSpPr/>
            <p:nvPr/>
          </p:nvSpPr>
          <p:spPr>
            <a:xfrm>
              <a:off x="1957467" y="1784790"/>
              <a:ext cx="1571480" cy="3385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sz="1050" b="1" dirty="0">
                  <a:solidFill>
                    <a:schemeClr val="accent5">
                      <a:lumMod val="75000"/>
                    </a:schemeClr>
                  </a:solidFill>
                </a:rPr>
                <a:t>Concurso</a:t>
              </a:r>
              <a:endParaRPr lang="pt-BR" sz="1050" b="1" dirty="0"/>
            </a:p>
          </p:txBody>
        </p:sp>
        <p:sp>
          <p:nvSpPr>
            <p:cNvPr id="46" name="Retângulo 45">
              <a:extLst>
                <a:ext uri="{FF2B5EF4-FFF2-40B4-BE49-F238E27FC236}">
                  <a16:creationId xmlns:a16="http://schemas.microsoft.com/office/drawing/2014/main" id="{DBFB69C1-49F0-4C02-92E6-2B1F5F23C546}"/>
                </a:ext>
              </a:extLst>
            </p:cNvPr>
            <p:cNvSpPr/>
            <p:nvPr/>
          </p:nvSpPr>
          <p:spPr>
            <a:xfrm>
              <a:off x="1957467" y="2157769"/>
              <a:ext cx="1571480" cy="3385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sz="1050" b="1" dirty="0">
                  <a:solidFill>
                    <a:schemeClr val="accent5">
                      <a:lumMod val="75000"/>
                    </a:schemeClr>
                  </a:solidFill>
                </a:rPr>
                <a:t>Leilão</a:t>
              </a:r>
              <a:endParaRPr lang="pt-BR" sz="1050" b="1" dirty="0"/>
            </a:p>
          </p:txBody>
        </p:sp>
        <p:sp>
          <p:nvSpPr>
            <p:cNvPr id="47" name="Retângulo 46">
              <a:extLst>
                <a:ext uri="{FF2B5EF4-FFF2-40B4-BE49-F238E27FC236}">
                  <a16:creationId xmlns:a16="http://schemas.microsoft.com/office/drawing/2014/main" id="{234307E9-BC2C-4890-91FB-66DE60601CEE}"/>
                </a:ext>
              </a:extLst>
            </p:cNvPr>
            <p:cNvSpPr/>
            <p:nvPr/>
          </p:nvSpPr>
          <p:spPr>
            <a:xfrm>
              <a:off x="1957467" y="2542780"/>
              <a:ext cx="1571480" cy="3385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sz="1050" b="1" dirty="0">
                  <a:solidFill>
                    <a:schemeClr val="accent5">
                      <a:lumMod val="75000"/>
                    </a:schemeClr>
                  </a:solidFill>
                </a:rPr>
                <a:t>Pregão</a:t>
              </a:r>
              <a:endParaRPr lang="pt-BR" sz="1050" b="1" dirty="0"/>
            </a:p>
          </p:txBody>
        </p:sp>
      </p:grpSp>
      <p:grpSp>
        <p:nvGrpSpPr>
          <p:cNvPr id="48" name="Agrupar 47">
            <a:extLst>
              <a:ext uri="{FF2B5EF4-FFF2-40B4-BE49-F238E27FC236}">
                <a16:creationId xmlns:a16="http://schemas.microsoft.com/office/drawing/2014/main" id="{2B18A864-A343-46ED-AFEE-033B3EFB8D15}"/>
              </a:ext>
            </a:extLst>
          </p:cNvPr>
          <p:cNvGrpSpPr/>
          <p:nvPr/>
        </p:nvGrpSpPr>
        <p:grpSpPr>
          <a:xfrm>
            <a:off x="889892" y="2554549"/>
            <a:ext cx="3643935" cy="975805"/>
            <a:chOff x="5299950" y="2854576"/>
            <a:chExt cx="4858571" cy="1301075"/>
          </a:xfrm>
        </p:grpSpPr>
        <p:sp>
          <p:nvSpPr>
            <p:cNvPr id="49" name="Retângulo 48">
              <a:extLst>
                <a:ext uri="{FF2B5EF4-FFF2-40B4-BE49-F238E27FC236}">
                  <a16:creationId xmlns:a16="http://schemas.microsoft.com/office/drawing/2014/main" id="{D0A5DEF7-4418-4B62-A44F-3DBC6496BBC6}"/>
                </a:ext>
              </a:extLst>
            </p:cNvPr>
            <p:cNvSpPr/>
            <p:nvPr/>
          </p:nvSpPr>
          <p:spPr>
            <a:xfrm>
              <a:off x="5299950" y="2904458"/>
              <a:ext cx="4858571" cy="1221873"/>
            </a:xfrm>
            <a:prstGeom prst="rect">
              <a:avLst/>
            </a:prstGeom>
            <a:solidFill>
              <a:srgbClr val="C00000">
                <a:alpha val="2117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350" dirty="0"/>
            </a:p>
          </p:txBody>
        </p:sp>
        <p:pic>
          <p:nvPicPr>
            <p:cNvPr id="50" name="Gráfico 49">
              <a:extLst>
                <a:ext uri="{FF2B5EF4-FFF2-40B4-BE49-F238E27FC236}">
                  <a16:creationId xmlns:a16="http://schemas.microsoft.com/office/drawing/2014/main" id="{E078BA93-0C16-4177-9287-CF7E4AF7E3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rcRect b="14472"/>
            <a:stretch/>
          </p:blipFill>
          <p:spPr>
            <a:xfrm>
              <a:off x="7592200" y="3353269"/>
              <a:ext cx="223832" cy="239299"/>
            </a:xfrm>
            <a:prstGeom prst="rect">
              <a:avLst/>
            </a:prstGeom>
          </p:spPr>
        </p:pic>
        <p:pic>
          <p:nvPicPr>
            <p:cNvPr id="51" name="Gráfico 50">
              <a:extLst>
                <a:ext uri="{FF2B5EF4-FFF2-40B4-BE49-F238E27FC236}">
                  <a16:creationId xmlns:a16="http://schemas.microsoft.com/office/drawing/2014/main" id="{631735AB-BED2-45FF-B4DD-950C96F1D2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rcRect b="18779"/>
            <a:stretch/>
          </p:blipFill>
          <p:spPr>
            <a:xfrm>
              <a:off x="7569920" y="3808197"/>
              <a:ext cx="244329" cy="248059"/>
            </a:xfrm>
            <a:prstGeom prst="rect">
              <a:avLst/>
            </a:prstGeom>
          </p:spPr>
        </p:pic>
        <p:pic>
          <p:nvPicPr>
            <p:cNvPr id="52" name="Gráfico 51">
              <a:extLst>
                <a:ext uri="{FF2B5EF4-FFF2-40B4-BE49-F238E27FC236}">
                  <a16:creationId xmlns:a16="http://schemas.microsoft.com/office/drawing/2014/main" id="{5D433172-0164-48AC-AA54-F4B9BA175F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rcRect r="-4605" b="20518"/>
            <a:stretch/>
          </p:blipFill>
          <p:spPr>
            <a:xfrm>
              <a:off x="7569780" y="2908876"/>
              <a:ext cx="229042" cy="217543"/>
            </a:xfrm>
            <a:prstGeom prst="rect">
              <a:avLst/>
            </a:prstGeom>
          </p:spPr>
        </p:pic>
        <p:sp>
          <p:nvSpPr>
            <p:cNvPr id="53" name="Retângulo 52">
              <a:extLst>
                <a:ext uri="{FF2B5EF4-FFF2-40B4-BE49-F238E27FC236}">
                  <a16:creationId xmlns:a16="http://schemas.microsoft.com/office/drawing/2014/main" id="{CF66A35E-B56E-4E88-A712-0E601CFF6969}"/>
                </a:ext>
              </a:extLst>
            </p:cNvPr>
            <p:cNvSpPr/>
            <p:nvPr/>
          </p:nvSpPr>
          <p:spPr>
            <a:xfrm>
              <a:off x="5574663" y="3340467"/>
              <a:ext cx="157147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sz="1350" b="1" dirty="0">
                  <a:solidFill>
                    <a:srgbClr val="C00000"/>
                  </a:solidFill>
                </a:rPr>
                <a:t>EXTINTAS</a:t>
              </a:r>
              <a:endParaRPr lang="pt-BR" sz="1350" dirty="0">
                <a:solidFill>
                  <a:srgbClr val="C00000"/>
                </a:solidFill>
              </a:endParaRPr>
            </a:p>
          </p:txBody>
        </p:sp>
        <p:sp>
          <p:nvSpPr>
            <p:cNvPr id="54" name="Retângulo 53">
              <a:extLst>
                <a:ext uri="{FF2B5EF4-FFF2-40B4-BE49-F238E27FC236}">
                  <a16:creationId xmlns:a16="http://schemas.microsoft.com/office/drawing/2014/main" id="{AFF90D6E-7D19-49BD-96C4-8CFCA1218390}"/>
                </a:ext>
              </a:extLst>
            </p:cNvPr>
            <p:cNvSpPr/>
            <p:nvPr/>
          </p:nvSpPr>
          <p:spPr>
            <a:xfrm>
              <a:off x="7874409" y="2854576"/>
              <a:ext cx="1571477" cy="3385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sz="1050" b="1" dirty="0">
                  <a:solidFill>
                    <a:srgbClr val="C00000"/>
                  </a:solidFill>
                </a:rPr>
                <a:t>Convite</a:t>
              </a:r>
            </a:p>
          </p:txBody>
        </p:sp>
        <p:sp>
          <p:nvSpPr>
            <p:cNvPr id="55" name="Retângulo 54">
              <a:extLst>
                <a:ext uri="{FF2B5EF4-FFF2-40B4-BE49-F238E27FC236}">
                  <a16:creationId xmlns:a16="http://schemas.microsoft.com/office/drawing/2014/main" id="{61E7FB3A-5A63-4EE1-9E4B-FCC8E0A3E183}"/>
                </a:ext>
              </a:extLst>
            </p:cNvPr>
            <p:cNvSpPr/>
            <p:nvPr/>
          </p:nvSpPr>
          <p:spPr>
            <a:xfrm>
              <a:off x="7874405" y="3227555"/>
              <a:ext cx="2122373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sz="1050" b="1" dirty="0">
                  <a:solidFill>
                    <a:srgbClr val="C00000"/>
                  </a:solidFill>
                </a:rPr>
                <a:t>Regime Diferenciado </a:t>
              </a:r>
              <a:br>
                <a:rPr lang="pt-BR" sz="1050" b="1" dirty="0">
                  <a:solidFill>
                    <a:srgbClr val="C00000"/>
                  </a:solidFill>
                </a:rPr>
              </a:br>
              <a:r>
                <a:rPr lang="pt-BR" sz="1050" b="1" dirty="0">
                  <a:solidFill>
                    <a:srgbClr val="C00000"/>
                  </a:solidFill>
                </a:rPr>
                <a:t>de Contratações Públicas</a:t>
              </a:r>
            </a:p>
          </p:txBody>
        </p:sp>
        <p:sp>
          <p:nvSpPr>
            <p:cNvPr id="56" name="Retângulo 55">
              <a:extLst>
                <a:ext uri="{FF2B5EF4-FFF2-40B4-BE49-F238E27FC236}">
                  <a16:creationId xmlns:a16="http://schemas.microsoft.com/office/drawing/2014/main" id="{75702BBF-F523-4CC4-852B-35C2FD11EAC1}"/>
                </a:ext>
              </a:extLst>
            </p:cNvPr>
            <p:cNvSpPr/>
            <p:nvPr/>
          </p:nvSpPr>
          <p:spPr>
            <a:xfrm>
              <a:off x="7874405" y="3817096"/>
              <a:ext cx="2122373" cy="3385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sz="1050" b="1" dirty="0">
                  <a:solidFill>
                    <a:srgbClr val="C00000"/>
                  </a:solidFill>
                </a:rPr>
                <a:t>Tomada de Preços</a:t>
              </a:r>
            </a:p>
          </p:txBody>
        </p:sp>
      </p:grpSp>
      <p:grpSp>
        <p:nvGrpSpPr>
          <p:cNvPr id="57" name="Agrupar 56">
            <a:extLst>
              <a:ext uri="{FF2B5EF4-FFF2-40B4-BE49-F238E27FC236}">
                <a16:creationId xmlns:a16="http://schemas.microsoft.com/office/drawing/2014/main" id="{B4850404-A673-46C2-B515-4466D69AA0E0}"/>
              </a:ext>
            </a:extLst>
          </p:cNvPr>
          <p:cNvGrpSpPr/>
          <p:nvPr/>
        </p:nvGrpSpPr>
        <p:grpSpPr>
          <a:xfrm>
            <a:off x="875365" y="3568873"/>
            <a:ext cx="3643928" cy="588803"/>
            <a:chOff x="314172" y="4249570"/>
            <a:chExt cx="4858571" cy="785070"/>
          </a:xfrm>
        </p:grpSpPr>
        <p:sp>
          <p:nvSpPr>
            <p:cNvPr id="58" name="Retângulo 57">
              <a:extLst>
                <a:ext uri="{FF2B5EF4-FFF2-40B4-BE49-F238E27FC236}">
                  <a16:creationId xmlns:a16="http://schemas.microsoft.com/office/drawing/2014/main" id="{C6BFCD61-C34D-439E-9279-6A3CD53592A3}"/>
                </a:ext>
              </a:extLst>
            </p:cNvPr>
            <p:cNvSpPr/>
            <p:nvPr/>
          </p:nvSpPr>
          <p:spPr>
            <a:xfrm>
              <a:off x="314172" y="4249570"/>
              <a:ext cx="4858571" cy="785070"/>
            </a:xfrm>
            <a:prstGeom prst="rect">
              <a:avLst/>
            </a:prstGeom>
            <a:solidFill>
              <a:srgbClr val="92D050">
                <a:alpha val="2117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350" dirty="0"/>
            </a:p>
          </p:txBody>
        </p:sp>
        <p:pic>
          <p:nvPicPr>
            <p:cNvPr id="59" name="Gráfico 58">
              <a:extLst>
                <a:ext uri="{FF2B5EF4-FFF2-40B4-BE49-F238E27FC236}">
                  <a16:creationId xmlns:a16="http://schemas.microsoft.com/office/drawing/2014/main" id="{36B4DA9F-294F-4E9F-9DCB-71798E2BAED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rcRect t="9764" b="24204"/>
            <a:stretch/>
          </p:blipFill>
          <p:spPr>
            <a:xfrm>
              <a:off x="2483282" y="4529921"/>
              <a:ext cx="271826" cy="224367"/>
            </a:xfrm>
            <a:prstGeom prst="rect">
              <a:avLst/>
            </a:prstGeom>
          </p:spPr>
        </p:pic>
        <p:sp>
          <p:nvSpPr>
            <p:cNvPr id="60" name="Retângulo 59">
              <a:extLst>
                <a:ext uri="{FF2B5EF4-FFF2-40B4-BE49-F238E27FC236}">
                  <a16:creationId xmlns:a16="http://schemas.microsoft.com/office/drawing/2014/main" id="{C5A77113-809D-4E3C-B7E8-8E5FB3B2DC3A}"/>
                </a:ext>
              </a:extLst>
            </p:cNvPr>
            <p:cNvSpPr/>
            <p:nvPr/>
          </p:nvSpPr>
          <p:spPr>
            <a:xfrm>
              <a:off x="501768" y="4457438"/>
              <a:ext cx="1571480" cy="4001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sz="1350" b="1" dirty="0">
                  <a:solidFill>
                    <a:srgbClr val="43682A"/>
                  </a:solidFill>
                </a:rPr>
                <a:t>INCLUÍDA</a:t>
              </a:r>
              <a:endParaRPr lang="pt-BR" sz="1350" dirty="0">
                <a:solidFill>
                  <a:srgbClr val="43682A"/>
                </a:solidFill>
              </a:endParaRPr>
            </a:p>
          </p:txBody>
        </p:sp>
        <p:sp>
          <p:nvSpPr>
            <p:cNvPr id="61" name="Retângulo 60">
              <a:extLst>
                <a:ext uri="{FF2B5EF4-FFF2-40B4-BE49-F238E27FC236}">
                  <a16:creationId xmlns:a16="http://schemas.microsoft.com/office/drawing/2014/main" id="{ACF81EB3-2B04-4466-A987-6E3F5D093EEF}"/>
                </a:ext>
              </a:extLst>
            </p:cNvPr>
            <p:cNvSpPr/>
            <p:nvPr/>
          </p:nvSpPr>
          <p:spPr>
            <a:xfrm>
              <a:off x="2801518" y="4467832"/>
              <a:ext cx="2122379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sz="1050" b="1" dirty="0">
                  <a:solidFill>
                    <a:srgbClr val="43682A"/>
                  </a:solidFill>
                </a:rPr>
                <a:t>Diálogo Competitivo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146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decel="5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29590EC0-976D-412B-BE6F-19B437DF679D}"/>
              </a:ext>
            </a:extLst>
          </p:cNvPr>
          <p:cNvSpPr txBox="1"/>
          <p:nvPr/>
        </p:nvSpPr>
        <p:spPr>
          <a:xfrm>
            <a:off x="1752067" y="325430"/>
            <a:ext cx="5806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C4A7D"/>
                </a:solidFill>
                <a:latin typeface="Gotham" panose="02000504050000020004" pitchFamily="2" charset="0"/>
              </a:rPr>
              <a:t>A IMPORTANCIA DA TRANSPARENCIA  </a:t>
            </a:r>
            <a:endParaRPr lang="pt-BR" sz="3200" b="1" dirty="0">
              <a:solidFill>
                <a:srgbClr val="0C4A7D"/>
              </a:solidFill>
              <a:latin typeface="Gotham" panose="02000504050000020004" pitchFamily="2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FF502BE-8B62-4B37-969B-086DDAC2D4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424" t="55112" r="64269" b="29083"/>
          <a:stretch/>
        </p:blipFill>
        <p:spPr>
          <a:xfrm>
            <a:off x="243931" y="293714"/>
            <a:ext cx="1142922" cy="663819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C9227607-3D87-4243-BC9D-3C2356750428}"/>
              </a:ext>
            </a:extLst>
          </p:cNvPr>
          <p:cNvSpPr txBox="1"/>
          <p:nvPr/>
        </p:nvSpPr>
        <p:spPr>
          <a:xfrm>
            <a:off x="815392" y="1268645"/>
            <a:ext cx="60850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>
                <a:solidFill>
                  <a:schemeClr val="accent1">
                    <a:lumMod val="75000"/>
                  </a:schemeClr>
                </a:solidFill>
                <a:latin typeface="Abadi" panose="020B0604020104020204" pitchFamily="34" charset="0"/>
              </a:rPr>
              <a:t>Negar o dever da transparência é escancarar as portas para a prática das mais gravosas condutas de corrupção. Na Administração Pública, o que não pode ser visto, via de regra, não pode ser praticado. </a:t>
            </a:r>
          </a:p>
          <a:p>
            <a:endParaRPr lang="pt-BR" i="1" dirty="0">
              <a:solidFill>
                <a:schemeClr val="accent1">
                  <a:lumMod val="75000"/>
                </a:schemeClr>
              </a:solidFill>
              <a:latin typeface="Abadi" panose="020B0604020104020204" pitchFamily="34" charset="0"/>
            </a:endParaRPr>
          </a:p>
          <a:p>
            <a:endParaRPr lang="pt-BR" i="1" dirty="0">
              <a:solidFill>
                <a:schemeClr val="accent1">
                  <a:lumMod val="75000"/>
                </a:schemeClr>
              </a:solidFill>
              <a:latin typeface="Abadi" panose="020B0604020104020204" pitchFamily="34" charset="0"/>
            </a:endParaRPr>
          </a:p>
          <a:p>
            <a:r>
              <a:rPr lang="pt-BR" i="1" dirty="0" err="1">
                <a:solidFill>
                  <a:schemeClr val="accent1">
                    <a:lumMod val="75000"/>
                  </a:schemeClr>
                </a:solidFill>
                <a:latin typeface="Abadi" panose="020B0604020104020204" pitchFamily="34" charset="0"/>
              </a:rPr>
              <a:t>Ismar</a:t>
            </a:r>
            <a:r>
              <a:rPr lang="pt-BR" i="1" dirty="0">
                <a:solidFill>
                  <a:schemeClr val="accent1">
                    <a:lumMod val="75000"/>
                  </a:schemeClr>
                </a:solidFill>
                <a:latin typeface="Abadi" panose="020B0604020104020204" pitchFamily="34" charset="0"/>
              </a:rPr>
              <a:t> Viana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7E7ED8B-B7A9-41B3-B377-62F2D09E1EE9}"/>
              </a:ext>
            </a:extLst>
          </p:cNvPr>
          <p:cNvSpPr txBox="1"/>
          <p:nvPr/>
        </p:nvSpPr>
        <p:spPr>
          <a:xfrm>
            <a:off x="815392" y="3216846"/>
            <a:ext cx="34013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b="0" i="0" dirty="0">
                <a:solidFill>
                  <a:schemeClr val="accent1">
                    <a:lumMod val="75000"/>
                  </a:schemeClr>
                </a:solidFill>
                <a:effectLst/>
                <a:latin typeface="Sero"/>
              </a:rPr>
              <a:t>39 anos, é mestre em Direito. Auditor de Controle Externo. Advogado. Professor. Vice-Presidente Nacional da ANTC (Associação Nacional dos Auditores de Controle Externo dos Tribunais de Contas do Brasil). Especialista em Direito Administrativo, em Combate à Corrupção e em Direito Educacional. Autor do livro “Fundamentos do Processo de Controle Externo”.</a:t>
            </a:r>
            <a:endParaRPr lang="pt-BR" sz="9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805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29590EC0-976D-412B-BE6F-19B437DF679D}"/>
              </a:ext>
            </a:extLst>
          </p:cNvPr>
          <p:cNvSpPr txBox="1"/>
          <p:nvPr/>
        </p:nvSpPr>
        <p:spPr>
          <a:xfrm>
            <a:off x="1752067" y="325430"/>
            <a:ext cx="5806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C4A7D"/>
                </a:solidFill>
                <a:latin typeface="Gotham" panose="02000504050000020004" pitchFamily="2" charset="0"/>
              </a:rPr>
              <a:t>OBRIGADO </a:t>
            </a:r>
            <a:endParaRPr lang="pt-BR" sz="3200" b="1" dirty="0">
              <a:solidFill>
                <a:srgbClr val="0C4A7D"/>
              </a:solidFill>
              <a:latin typeface="Gotham" panose="02000504050000020004" pitchFamily="2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FF502BE-8B62-4B37-969B-086DDAC2D4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424" t="55112" r="64269" b="29083"/>
          <a:stretch/>
        </p:blipFill>
        <p:spPr>
          <a:xfrm>
            <a:off x="243931" y="293714"/>
            <a:ext cx="1142922" cy="663819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C9227607-3D87-4243-BC9D-3C2356750428}"/>
              </a:ext>
            </a:extLst>
          </p:cNvPr>
          <p:cNvSpPr txBox="1"/>
          <p:nvPr/>
        </p:nvSpPr>
        <p:spPr>
          <a:xfrm>
            <a:off x="1896046" y="1754620"/>
            <a:ext cx="60850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i="1" dirty="0">
              <a:solidFill>
                <a:schemeClr val="accent1">
                  <a:lumMod val="75000"/>
                </a:schemeClr>
              </a:solidFill>
              <a:latin typeface="Abadi" panose="020B0604020104020204" pitchFamily="34" charset="0"/>
            </a:endParaRPr>
          </a:p>
          <a:p>
            <a:r>
              <a:rPr lang="pt-BR" i="1" dirty="0">
                <a:solidFill>
                  <a:schemeClr val="accent1">
                    <a:lumMod val="75000"/>
                  </a:schemeClr>
                </a:solidFill>
                <a:latin typeface="Abadi" panose="020B0604020104020204" pitchFamily="34" charset="0"/>
              </a:rPr>
              <a:t>Cesar Henrique Bernardes Costa </a:t>
            </a:r>
          </a:p>
          <a:p>
            <a:r>
              <a:rPr lang="pt-BR" i="1" dirty="0">
                <a:solidFill>
                  <a:schemeClr val="accent1">
                    <a:lumMod val="75000"/>
                  </a:schemeClr>
                </a:solidFill>
                <a:latin typeface="Abadi" panose="020B0604020104020204" pitchFamily="34" charset="0"/>
              </a:rPr>
              <a:t>Diretor-geral da Bolsa Brasileira de Mercadorias </a:t>
            </a:r>
          </a:p>
          <a:p>
            <a:endParaRPr lang="pt-BR" i="1" dirty="0">
              <a:solidFill>
                <a:schemeClr val="accent1">
                  <a:lumMod val="75000"/>
                </a:schemeClr>
              </a:solidFill>
              <a:latin typeface="Abadi" panose="020B0604020104020204" pitchFamily="34" charset="0"/>
            </a:endParaRPr>
          </a:p>
          <a:p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badi" panose="020B0604020104020204" pitchFamily="34" charset="0"/>
                <a:hlinkClick r:id="rId3"/>
              </a:rPr>
              <a:t>cesar@bbmnet.com.br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badi" panose="020B0604020104020204" pitchFamily="34" charset="0"/>
              </a:rPr>
              <a:t> </a:t>
            </a:r>
          </a:p>
          <a:p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Abadi" panose="020B0604020104020204" pitchFamily="34" charset="0"/>
              </a:rPr>
              <a:t>(11) 3293-0700 </a:t>
            </a:r>
          </a:p>
        </p:txBody>
      </p:sp>
    </p:spTree>
    <p:extLst>
      <p:ext uri="{BB962C8B-B14F-4D97-AF65-F5344CB8AC3E}">
        <p14:creationId xmlns:p14="http://schemas.microsoft.com/office/powerpoint/2010/main" val="613182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29590EC0-976D-412B-BE6F-19B437DF679D}"/>
              </a:ext>
            </a:extLst>
          </p:cNvPr>
          <p:cNvSpPr txBox="1"/>
          <p:nvPr/>
        </p:nvSpPr>
        <p:spPr>
          <a:xfrm>
            <a:off x="1630573" y="50478"/>
            <a:ext cx="58892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C4A7D"/>
                </a:solidFill>
                <a:latin typeface="Gotham" panose="02000504050000020004" pitchFamily="2" charset="0"/>
              </a:rPr>
              <a:t>EXPERIENCIA EM SOFTWARE PARA LICITAÇÕES 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7049AE3-BBFE-40AB-9E5C-9449184ECF1E}"/>
              </a:ext>
            </a:extLst>
          </p:cNvPr>
          <p:cNvSpPr txBox="1"/>
          <p:nvPr/>
        </p:nvSpPr>
        <p:spPr>
          <a:xfrm>
            <a:off x="549926" y="1186008"/>
            <a:ext cx="751592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accent5">
                    <a:lumMod val="50000"/>
                  </a:schemeClr>
                </a:solidFill>
              </a:rPr>
              <a:t>A história dos pregões eletrônicos no Brasil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accent5">
                    <a:lumMod val="50000"/>
                  </a:schemeClr>
                </a:solidFill>
              </a:rPr>
              <a:t>As vantagens do pregão eletrônico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accent5">
                    <a:lumMod val="50000"/>
                  </a:schemeClr>
                </a:solidFill>
              </a:rPr>
              <a:t>As funcionalidades inovadoras da Licitação Eletrônica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accent5">
                    <a:lumMod val="50000"/>
                  </a:schemeClr>
                </a:solidFill>
              </a:rPr>
              <a:t>Os cuidados que a administração pública deve ter na escolha do pregão eletrônico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accent5">
                    <a:lumMod val="50000"/>
                  </a:schemeClr>
                </a:solidFill>
              </a:rPr>
              <a:t>As fases das licitações eletrônicas e como os portais podem auxiliar o gestor público na divulgação dos editais e garantir segurança, transparência, economia e eficiência nas licitações 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accent5">
                    <a:lumMod val="50000"/>
                  </a:schemeClr>
                </a:solidFill>
              </a:rPr>
              <a:t>As licitações eletrônicas no futuro</a:t>
            </a:r>
          </a:p>
          <a:p>
            <a:endParaRPr lang="pt-BR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pt-B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72973D0-9C9C-4C61-BF10-12B5514468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424" t="55112" r="64269" b="29083"/>
          <a:stretch/>
        </p:blipFill>
        <p:spPr>
          <a:xfrm>
            <a:off x="6490323" y="1304462"/>
            <a:ext cx="1785105" cy="1036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821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29590EC0-976D-412B-BE6F-19B437DF679D}"/>
              </a:ext>
            </a:extLst>
          </p:cNvPr>
          <p:cNvSpPr txBox="1"/>
          <p:nvPr/>
        </p:nvSpPr>
        <p:spPr>
          <a:xfrm>
            <a:off x="2009837" y="87015"/>
            <a:ext cx="4979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C4A7D"/>
                </a:solidFill>
                <a:latin typeface="Gotham" panose="02000504050000020004" pitchFamily="2" charset="0"/>
              </a:rPr>
              <a:t>HISTÓRIA DO PREGÃO ELETRÔNICO NO BRASIL 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7049AE3-BBFE-40AB-9E5C-9449184ECF1E}"/>
              </a:ext>
            </a:extLst>
          </p:cNvPr>
          <p:cNvSpPr txBox="1"/>
          <p:nvPr/>
        </p:nvSpPr>
        <p:spPr>
          <a:xfrm>
            <a:off x="546836" y="1184795"/>
            <a:ext cx="7432692" cy="2598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accent5">
                    <a:lumMod val="50000"/>
                  </a:schemeClr>
                </a:solidFill>
              </a:rPr>
              <a:t>Lei 10.520/2002 e regulamentado na forma eletrônica pelo Decreto 5.450/2005 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accent5">
                    <a:lumMod val="50000"/>
                  </a:schemeClr>
                </a:solidFill>
              </a:rPr>
              <a:t>Lei Complementar 123/2006 e Lei Complementar 147/2014 (ME/EPP)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accent5">
                    <a:lumMod val="50000"/>
                  </a:schemeClr>
                </a:solidFill>
              </a:rPr>
              <a:t>Lei 13.303/2016 (Estatais)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accent5">
                    <a:lumMod val="50000"/>
                  </a:schemeClr>
                </a:solidFill>
              </a:rPr>
              <a:t>Decreto 10.024, de 20 de setembro de 2019 (Novo Decreto do Pregão Eletrônico)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accent5">
                    <a:lumMod val="50000"/>
                  </a:schemeClr>
                </a:solidFill>
              </a:rPr>
              <a:t>Decreto 10.035, de 1º de outubro de 2019 (Plataforma + Brasil do Governo Federal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t-BR" sz="1400" b="1" dirty="0">
                <a:solidFill>
                  <a:schemeClr val="bg1"/>
                </a:solidFill>
                <a:highlight>
                  <a:srgbClr val="0C4A7D"/>
                </a:highlight>
              </a:rPr>
              <a:t>A INVERSÃO DAS FASES = HABILITAÇÃO DO VENCEDOR POSTERIOR A FASE DE DISPUTA 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8793B28-B8E1-4B7A-90F7-EA76172424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424" t="55112" r="64269" b="29083"/>
          <a:stretch/>
        </p:blipFill>
        <p:spPr>
          <a:xfrm>
            <a:off x="243931" y="293714"/>
            <a:ext cx="1142922" cy="66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630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29590EC0-976D-412B-BE6F-19B437DF679D}"/>
              </a:ext>
            </a:extLst>
          </p:cNvPr>
          <p:cNvSpPr txBox="1"/>
          <p:nvPr/>
        </p:nvSpPr>
        <p:spPr>
          <a:xfrm>
            <a:off x="2009837" y="76052"/>
            <a:ext cx="49798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C4A7D"/>
                </a:solidFill>
                <a:latin typeface="Gotham" panose="02000504050000020004" pitchFamily="2" charset="0"/>
              </a:rPr>
              <a:t>AS VANTAGENS DO PREGÃO ELETRÔNICO </a:t>
            </a:r>
            <a:endParaRPr lang="pt-BR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pt-BR" sz="3200" b="1" dirty="0">
              <a:solidFill>
                <a:srgbClr val="0C4A7D"/>
              </a:solidFill>
              <a:latin typeface="Gotham" panose="02000504050000020004" pitchFamily="2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7049AE3-BBFE-40AB-9E5C-9449184ECF1E}"/>
              </a:ext>
            </a:extLst>
          </p:cNvPr>
          <p:cNvSpPr txBox="1"/>
          <p:nvPr/>
        </p:nvSpPr>
        <p:spPr>
          <a:xfrm>
            <a:off x="541139" y="1191180"/>
            <a:ext cx="7515820" cy="2864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350" dirty="0">
                <a:solidFill>
                  <a:schemeClr val="accent5">
                    <a:lumMod val="50000"/>
                  </a:schemeClr>
                </a:solidFill>
              </a:rPr>
              <a:t>Redução da formalidade e burocracia e sem custos a administração pública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350" dirty="0">
                <a:solidFill>
                  <a:schemeClr val="accent5">
                    <a:lumMod val="50000"/>
                  </a:schemeClr>
                </a:solidFill>
              </a:rPr>
              <a:t>Simplificação das atividades do pregoeiro com as facilidades oferecidas pela tecnologia da informação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350" dirty="0">
                <a:solidFill>
                  <a:schemeClr val="accent5">
                    <a:lumMod val="50000"/>
                  </a:schemeClr>
                </a:solidFill>
              </a:rPr>
              <a:t>Incremento da competição e redução do custo de aquisição ao ampliar a participação de fornecedores 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350" dirty="0">
                <a:solidFill>
                  <a:schemeClr val="accent5">
                    <a:lumMod val="50000"/>
                  </a:schemeClr>
                </a:solidFill>
              </a:rPr>
              <a:t>Mais eficiência na divulgação das licitações 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350" dirty="0">
                <a:solidFill>
                  <a:schemeClr val="accent5">
                    <a:lumMod val="50000"/>
                  </a:schemeClr>
                </a:solidFill>
              </a:rPr>
              <a:t>Modernização e simplificação dos processos com mais celeridade no processo aquisitivo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350" dirty="0">
                <a:solidFill>
                  <a:schemeClr val="accent5">
                    <a:lumMod val="50000"/>
                  </a:schemeClr>
                </a:solidFill>
              </a:rPr>
              <a:t>Garantia de maior visibilidade no processo das contratações públicas (transparência), com a consequente facilidade para realização de controles internos e externos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350" dirty="0">
                <a:solidFill>
                  <a:schemeClr val="accent5">
                    <a:lumMod val="50000"/>
                  </a:schemeClr>
                </a:solidFill>
              </a:rPr>
              <a:t>Segurança e sigilo nas informações (propostas e lances)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350" dirty="0">
                <a:solidFill>
                  <a:schemeClr val="accent5">
                    <a:lumMod val="50000"/>
                  </a:schemeClr>
                </a:solidFill>
              </a:rPr>
              <a:t>Negociação sem interferência de concorrentes nas cotações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9E85793-7702-443E-AD40-9FBDB78679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424" t="55112" r="64269" b="29083"/>
          <a:stretch/>
        </p:blipFill>
        <p:spPr>
          <a:xfrm>
            <a:off x="243931" y="293714"/>
            <a:ext cx="1142922" cy="66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208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29590EC0-976D-412B-BE6F-19B437DF679D}"/>
              </a:ext>
            </a:extLst>
          </p:cNvPr>
          <p:cNvSpPr txBox="1"/>
          <p:nvPr/>
        </p:nvSpPr>
        <p:spPr>
          <a:xfrm>
            <a:off x="1630573" y="44761"/>
            <a:ext cx="59787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C4A7D"/>
                </a:solidFill>
                <a:latin typeface="Gotham" panose="02000504050000020004" pitchFamily="2" charset="0"/>
              </a:rPr>
              <a:t>FUNCIONALIDADES INOVADORAS DAS LICITAÇÕES ELETRÔNICAS </a:t>
            </a:r>
          </a:p>
          <a:p>
            <a:pPr algn="ctr"/>
            <a:endParaRPr lang="pt-BR" sz="3200" b="1" dirty="0">
              <a:solidFill>
                <a:srgbClr val="0C4A7D"/>
              </a:solidFill>
              <a:latin typeface="Gotham" panose="02000504050000020004" pitchFamily="2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ADCC459-FD83-442C-BA09-86310B1FD7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8039" y="1226989"/>
            <a:ext cx="2312250" cy="1209280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DB611517-E2CB-48EF-903C-00F3DF76564B}"/>
              </a:ext>
            </a:extLst>
          </p:cNvPr>
          <p:cNvSpPr txBox="1"/>
          <p:nvPr/>
        </p:nvSpPr>
        <p:spPr>
          <a:xfrm>
            <a:off x="548323" y="1181429"/>
            <a:ext cx="7672696" cy="3110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accent5">
                    <a:lumMod val="50000"/>
                  </a:schemeClr>
                </a:solidFill>
              </a:rPr>
              <a:t>Habilitação Digital – Os documentos digitalizados são inseridos com as propostas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accent5">
                    <a:lumMod val="50000"/>
                  </a:schemeClr>
                </a:solidFill>
              </a:rPr>
              <a:t>Sala de Disputa virtual para acompanhamento, participação e controle com </a:t>
            </a:r>
          </a:p>
          <a:p>
            <a:pPr algn="just">
              <a:lnSpc>
                <a:spcPct val="150000"/>
              </a:lnSpc>
              <a:tabLst>
                <a:tab pos="179388" algn="l"/>
              </a:tabLst>
            </a:pPr>
            <a:r>
              <a:rPr lang="pt-BR" sz="1200" dirty="0">
                <a:solidFill>
                  <a:schemeClr val="accent5">
                    <a:lumMod val="50000"/>
                  </a:schemeClr>
                </a:solidFill>
              </a:rPr>
              <a:t>	atualização automática em tempo real (sem </a:t>
            </a:r>
            <a:r>
              <a:rPr lang="pt-BR" sz="1200" dirty="0" err="1">
                <a:solidFill>
                  <a:schemeClr val="accent5">
                    <a:lumMod val="50000"/>
                  </a:schemeClr>
                </a:solidFill>
              </a:rPr>
              <a:t>delay</a:t>
            </a:r>
            <a:r>
              <a:rPr lang="pt-BR" sz="1200" dirty="0">
                <a:solidFill>
                  <a:schemeClr val="accent5">
                    <a:lumMod val="50000"/>
                  </a:schemeClr>
                </a:solidFill>
              </a:rPr>
              <a:t>).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accent5">
                    <a:lumMod val="50000"/>
                  </a:schemeClr>
                </a:solidFill>
              </a:rPr>
              <a:t>Tecnologia e infraestrutura de alta performance disponível 24x07x365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accent5">
                    <a:lumMod val="50000"/>
                  </a:schemeClr>
                </a:solidFill>
              </a:rPr>
              <a:t>Ampla divulgação das licitações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accent5">
                    <a:lumMod val="50000"/>
                  </a:schemeClr>
                </a:solidFill>
              </a:rPr>
              <a:t>Acesso fácil e rápido para download dos editais 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accent5">
                    <a:lumMod val="50000"/>
                  </a:schemeClr>
                </a:solidFill>
              </a:rPr>
              <a:t>Solicitação de esclarecimentos dos editais no sistema eletrônico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accent5">
                    <a:lumMod val="50000"/>
                  </a:schemeClr>
                </a:solidFill>
              </a:rPr>
              <a:t>Aplicação automática do desempate a favor de microempresa e de empresa de pequeno porte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accent5">
                    <a:lumMod val="50000"/>
                  </a:schemeClr>
                </a:solidFill>
              </a:rPr>
              <a:t>Recursos e contrarrazões ser enviados através de Upload no sistema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200" dirty="0">
                <a:solidFill>
                  <a:schemeClr val="accent5">
                    <a:lumMod val="50000"/>
                  </a:schemeClr>
                </a:solidFill>
              </a:rPr>
              <a:t>Opção de término da etapa competitiva por modo aberto e aberto e fechado 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895BB933-2632-4A20-AC03-D66AAB5DFDE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424" t="55112" r="64269" b="29083"/>
          <a:stretch/>
        </p:blipFill>
        <p:spPr>
          <a:xfrm>
            <a:off x="243931" y="293714"/>
            <a:ext cx="1142922" cy="66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083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29590EC0-976D-412B-BE6F-19B437DF679D}"/>
              </a:ext>
            </a:extLst>
          </p:cNvPr>
          <p:cNvSpPr txBox="1"/>
          <p:nvPr/>
        </p:nvSpPr>
        <p:spPr>
          <a:xfrm>
            <a:off x="1630573" y="44761"/>
            <a:ext cx="59787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C4A7D"/>
                </a:solidFill>
                <a:latin typeface="Gotham" panose="02000504050000020004" pitchFamily="2" charset="0"/>
              </a:rPr>
              <a:t>FUNCIONALIDADES INOVADORAS DAS LICITAÇÕES ELETRÔNICAS </a:t>
            </a:r>
          </a:p>
          <a:p>
            <a:pPr algn="ctr"/>
            <a:endParaRPr lang="pt-BR" sz="3200" b="1" dirty="0">
              <a:solidFill>
                <a:srgbClr val="0C4A7D"/>
              </a:solidFill>
              <a:latin typeface="Gotham" panose="02000504050000020004" pitchFamily="2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895BB933-2632-4A20-AC03-D66AAB5DFD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424" t="55112" r="64269" b="29083"/>
          <a:stretch/>
        </p:blipFill>
        <p:spPr>
          <a:xfrm>
            <a:off x="243931" y="293714"/>
            <a:ext cx="1142922" cy="663819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8DA80958-5A90-47DA-8081-41D9007AFB0D}"/>
              </a:ext>
            </a:extLst>
          </p:cNvPr>
          <p:cNvSpPr txBox="1"/>
          <p:nvPr/>
        </p:nvSpPr>
        <p:spPr>
          <a:xfrm>
            <a:off x="543525" y="1170175"/>
            <a:ext cx="3908874" cy="2554545"/>
          </a:xfrm>
          <a:prstGeom prst="rect">
            <a:avLst/>
          </a:prstGeom>
          <a:noFill/>
          <a:ln w="3175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accent5">
                    <a:lumMod val="50000"/>
                  </a:schemeClr>
                </a:solidFill>
              </a:rPr>
              <a:t>MODO ABERTO (Art. 32)</a:t>
            </a:r>
          </a:p>
          <a:p>
            <a:endParaRPr lang="pt-BR" sz="16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pt-BR" sz="1600" dirty="0">
                <a:solidFill>
                  <a:schemeClr val="accent5">
                    <a:lumMod val="50000"/>
                  </a:schemeClr>
                </a:solidFill>
              </a:rPr>
              <a:t>No modo de disputa aberto, durante 10 min serão dados lances livres, abertos e sucessivos, sendo que havendo lances nos últimos 2 min da disputa, a etapa será automaticamente prorrogada por mais 2 min. Quando não houver novo lance, passados os 2 min últimos, o sistema encerrará a competição.</a:t>
            </a:r>
            <a:endParaRPr lang="pt-BR" sz="1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53AC26F-3F65-4451-BEBC-4E90BAE117E5}"/>
              </a:ext>
            </a:extLst>
          </p:cNvPr>
          <p:cNvSpPr txBox="1"/>
          <p:nvPr/>
        </p:nvSpPr>
        <p:spPr>
          <a:xfrm>
            <a:off x="4499770" y="1170175"/>
            <a:ext cx="3908874" cy="2554545"/>
          </a:xfrm>
          <a:prstGeom prst="rect">
            <a:avLst/>
          </a:prstGeom>
          <a:noFill/>
          <a:ln w="3175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accent5">
                    <a:lumMod val="50000"/>
                  </a:schemeClr>
                </a:solidFill>
              </a:rPr>
              <a:t>MODO ABERTO E FECHADO (art. 33)</a:t>
            </a:r>
          </a:p>
          <a:p>
            <a:endParaRPr lang="pt-BR" sz="16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pt-BR" sz="1600" dirty="0">
                <a:solidFill>
                  <a:schemeClr val="accent5">
                    <a:lumMod val="50000"/>
                  </a:schemeClr>
                </a:solidFill>
              </a:rPr>
              <a:t>O modo de disputa aberto e fechado possui 15min de tempo inicial fixo, sendo sucedido de até 10min de tempo aleatório adicional (sem prorrogações). Após isso, nos próximos 5 min, os melhores lances (até 10% superiores ao menor lance), terão a oportunidade de ofertar um último valor/lance fechado.</a:t>
            </a:r>
            <a:endParaRPr lang="pt-BR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975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29590EC0-976D-412B-BE6F-19B437DF679D}"/>
              </a:ext>
            </a:extLst>
          </p:cNvPr>
          <p:cNvSpPr txBox="1"/>
          <p:nvPr/>
        </p:nvSpPr>
        <p:spPr>
          <a:xfrm>
            <a:off x="1656151" y="18499"/>
            <a:ext cx="5806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C4A7D"/>
                </a:solidFill>
                <a:latin typeface="Gotham" panose="02000504050000020004" pitchFamily="2" charset="0"/>
              </a:rPr>
              <a:t>OS CUIDADOS QUE A ADMINISTRAÇÃO PÚBLICA DEVE TER NA ESCOLHA DO PORTAL ELETRÔNICO</a:t>
            </a:r>
            <a:endParaRPr lang="pt-BR" sz="3200" b="1" dirty="0">
              <a:solidFill>
                <a:srgbClr val="0C4A7D"/>
              </a:solidFill>
              <a:latin typeface="Gotham" panose="02000504050000020004" pitchFamily="2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7049AE3-BBFE-40AB-9E5C-9449184ECF1E}"/>
              </a:ext>
            </a:extLst>
          </p:cNvPr>
          <p:cNvSpPr txBox="1"/>
          <p:nvPr/>
        </p:nvSpPr>
        <p:spPr>
          <a:xfrm>
            <a:off x="547529" y="1180464"/>
            <a:ext cx="7675680" cy="2659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250" dirty="0">
                <a:solidFill>
                  <a:schemeClr val="accent5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Segurança em software, infraestrutura, escalabilidade, backup, </a:t>
            </a:r>
            <a:r>
              <a:rPr lang="pt-BR" sz="1250" dirty="0" err="1">
                <a:solidFill>
                  <a:schemeClr val="accent5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disaster</a:t>
            </a:r>
            <a:r>
              <a:rPr lang="pt-BR" sz="1250" dirty="0">
                <a:solidFill>
                  <a:schemeClr val="accent5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pt-BR" sz="1250" dirty="0" err="1">
                <a:solidFill>
                  <a:schemeClr val="accent5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recovery</a:t>
            </a:r>
            <a:r>
              <a:rPr lang="pt-BR" sz="1250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 e </a:t>
            </a:r>
            <a:r>
              <a:rPr lang="pt-BR" sz="1250" dirty="0">
                <a:solidFill>
                  <a:schemeClr val="accent5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data center padrão </a:t>
            </a:r>
            <a:r>
              <a:rPr lang="pt-BR" sz="1250" dirty="0" err="1">
                <a:solidFill>
                  <a:schemeClr val="accent5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tier</a:t>
            </a:r>
            <a:r>
              <a:rPr lang="pt-BR" sz="1250" dirty="0">
                <a:solidFill>
                  <a:schemeClr val="accent5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 III.  </a:t>
            </a:r>
          </a:p>
          <a:p>
            <a:pPr marL="171450" lvl="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250" dirty="0">
                <a:solidFill>
                  <a:schemeClr val="accent5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Auditoria Externa de sistema e de demonstrações financeiras </a:t>
            </a:r>
          </a:p>
          <a:p>
            <a:pPr marL="171450" lvl="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250" dirty="0">
                <a:solidFill>
                  <a:schemeClr val="accent5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Exigir treinamentos aos usuários e atendimento personalizado aos usuários (pregoeiros e licitantes) </a:t>
            </a:r>
          </a:p>
          <a:p>
            <a:pPr marL="171450" lvl="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250" dirty="0">
                <a:solidFill>
                  <a:schemeClr val="accent5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Integrações via TXT ou WEBSERVICE com o sistema de ERP </a:t>
            </a:r>
            <a:r>
              <a:rPr lang="pt-BR" sz="1250" dirty="0">
                <a:solidFill>
                  <a:schemeClr val="accent5">
                    <a:lumMod val="50000"/>
                  </a:schemeClr>
                </a:solidFill>
                <a:ea typeface="Times New Roman" panose="02020603050405020304" pitchFamily="18" charset="0"/>
              </a:rPr>
              <a:t>dos órgãos licitadores</a:t>
            </a:r>
            <a:endParaRPr lang="pt-BR" sz="1250" dirty="0">
              <a:solidFill>
                <a:schemeClr val="accent5">
                  <a:lumMod val="50000"/>
                </a:schemeClr>
              </a:solidFill>
              <a:effectLst/>
              <a:ea typeface="Times New Roman" panose="02020603050405020304" pitchFamily="18" charset="0"/>
            </a:endParaRPr>
          </a:p>
          <a:p>
            <a:pPr marL="171450" lvl="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250" dirty="0">
                <a:solidFill>
                  <a:schemeClr val="accent5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Auxilio jurídico aos órgãos públicos</a:t>
            </a:r>
          </a:p>
          <a:p>
            <a:pPr marL="171450" lvl="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250" dirty="0">
                <a:solidFill>
                  <a:schemeClr val="accent5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Plataforma deve estar integrada a PLATAFORMA +Brasil (transferência voluntárias da União para entes federados)</a:t>
            </a:r>
          </a:p>
          <a:p>
            <a:pPr marL="171450" lvl="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250" dirty="0">
                <a:solidFill>
                  <a:schemeClr val="accent5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Disponibilidade aos órgãos de ambiente para pesquisa de preços e cotações de fornecedores</a:t>
            </a:r>
          </a:p>
          <a:p>
            <a:pPr marL="171450" lvl="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250" dirty="0">
                <a:solidFill>
                  <a:schemeClr val="accent5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Atendimento às exigências das Leis Complementares 123/2006 e 147/2014, das Leis Ordinárias 10.520/2002, assegurando benefícios às Microempresas e Empresas de Pequeno Porte e do Decreto Federal 10.024/2019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D9C5561-C97F-4026-B3A6-7FA6E6EE29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424" t="55112" r="64269" b="29083"/>
          <a:stretch/>
        </p:blipFill>
        <p:spPr>
          <a:xfrm>
            <a:off x="243931" y="293714"/>
            <a:ext cx="1142922" cy="66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60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29590EC0-976D-412B-BE6F-19B437DF679D}"/>
              </a:ext>
            </a:extLst>
          </p:cNvPr>
          <p:cNvSpPr txBox="1"/>
          <p:nvPr/>
        </p:nvSpPr>
        <p:spPr>
          <a:xfrm>
            <a:off x="2144120" y="38364"/>
            <a:ext cx="49798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C4A7D"/>
                </a:solidFill>
                <a:latin typeface="Gotham" panose="02000504050000020004" pitchFamily="2" charset="0"/>
              </a:rPr>
              <a:t>COMO OS PORTAIS PODEM AUXILIAR O GESTOR PÚBLICO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711F16ED-7CB1-4FB0-9799-DC42565717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96" t="1753" r="4830" b="16899"/>
          <a:stretch/>
        </p:blipFill>
        <p:spPr>
          <a:xfrm>
            <a:off x="1571626" y="1200329"/>
            <a:ext cx="6029325" cy="3039306"/>
          </a:xfrm>
          <a:prstGeom prst="rect">
            <a:avLst/>
          </a:prstGeom>
        </p:spPr>
      </p:pic>
      <p:pic>
        <p:nvPicPr>
          <p:cNvPr id="24" name="Imagem 23">
            <a:extLst>
              <a:ext uri="{FF2B5EF4-FFF2-40B4-BE49-F238E27FC236}">
                <a16:creationId xmlns:a16="http://schemas.microsoft.com/office/drawing/2014/main" id="{D2EF5493-3D99-4B63-9D8C-3BDE71F53E5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424" t="55112" r="64269" b="29083"/>
          <a:stretch/>
        </p:blipFill>
        <p:spPr>
          <a:xfrm>
            <a:off x="243931" y="293714"/>
            <a:ext cx="1142922" cy="663819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CB2B9D43-0886-496C-9FF1-46ED5150BD84}"/>
              </a:ext>
            </a:extLst>
          </p:cNvPr>
          <p:cNvSpPr txBox="1"/>
          <p:nvPr/>
        </p:nvSpPr>
        <p:spPr>
          <a:xfrm>
            <a:off x="6519212" y="1496424"/>
            <a:ext cx="9087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o preço justo </a:t>
            </a:r>
          </a:p>
        </p:txBody>
      </p:sp>
    </p:spTree>
    <p:extLst>
      <p:ext uri="{BB962C8B-B14F-4D97-AF65-F5344CB8AC3E}">
        <p14:creationId xmlns:p14="http://schemas.microsoft.com/office/powerpoint/2010/main" val="2207011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B6787D2-9EC9-4834-9880-A6F460687545}"/>
              </a:ext>
            </a:extLst>
          </p:cNvPr>
          <p:cNvSpPr/>
          <p:nvPr/>
        </p:nvSpPr>
        <p:spPr>
          <a:xfrm>
            <a:off x="815392" y="1515473"/>
            <a:ext cx="2217767" cy="24126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9590EC0-976D-412B-BE6F-19B437DF679D}"/>
              </a:ext>
            </a:extLst>
          </p:cNvPr>
          <p:cNvSpPr txBox="1"/>
          <p:nvPr/>
        </p:nvSpPr>
        <p:spPr>
          <a:xfrm>
            <a:off x="1752067" y="325430"/>
            <a:ext cx="5806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0C4A7D"/>
                </a:solidFill>
                <a:latin typeface="Gotham" panose="02000504050000020004" pitchFamily="2" charset="0"/>
              </a:rPr>
              <a:t>AS LICITAÇÕES ELETRÔNICAS NO FUTURO </a:t>
            </a:r>
            <a:endParaRPr lang="pt-BR" sz="3200" b="1" dirty="0">
              <a:solidFill>
                <a:srgbClr val="0C4A7D"/>
              </a:solidFill>
              <a:latin typeface="Gotham" panose="02000504050000020004" pitchFamily="2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FF502BE-8B62-4B37-969B-086DDAC2D4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424" t="55112" r="64269" b="29083"/>
          <a:stretch/>
        </p:blipFill>
        <p:spPr>
          <a:xfrm>
            <a:off x="243931" y="293714"/>
            <a:ext cx="1142922" cy="663819"/>
          </a:xfrm>
          <a:prstGeom prst="rect">
            <a:avLst/>
          </a:prstGeom>
        </p:spPr>
      </p:pic>
      <p:pic>
        <p:nvPicPr>
          <p:cNvPr id="5" name="Picture 4" descr="Resultado de imagem para BRASAO DA REPUBLICA">
            <a:extLst>
              <a:ext uri="{FF2B5EF4-FFF2-40B4-BE49-F238E27FC236}">
                <a16:creationId xmlns:a16="http://schemas.microsoft.com/office/drawing/2014/main" id="{89813D90-B787-451D-BBED-CF8E8E9398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288" y="1884317"/>
            <a:ext cx="959917" cy="524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723114EE-7F84-4ED5-84E8-D3BECDFD9212}"/>
              </a:ext>
            </a:extLst>
          </p:cNvPr>
          <p:cNvCxnSpPr/>
          <p:nvPr/>
        </p:nvCxnSpPr>
        <p:spPr>
          <a:xfrm>
            <a:off x="879229" y="3526548"/>
            <a:ext cx="2079229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ângulo 6">
            <a:extLst>
              <a:ext uri="{FF2B5EF4-FFF2-40B4-BE49-F238E27FC236}">
                <a16:creationId xmlns:a16="http://schemas.microsoft.com/office/drawing/2014/main" id="{AC7C5B97-F160-488A-894E-15ACE0809D9C}"/>
              </a:ext>
            </a:extLst>
          </p:cNvPr>
          <p:cNvSpPr/>
          <p:nvPr/>
        </p:nvSpPr>
        <p:spPr>
          <a:xfrm>
            <a:off x="956722" y="2475140"/>
            <a:ext cx="20550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400" b="1" dirty="0">
                <a:solidFill>
                  <a:schemeClr val="accent5">
                    <a:lumMod val="50000"/>
                  </a:schemeClr>
                </a:solidFill>
              </a:rPr>
              <a:t>Projeto de Lei 6814/2017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F20AE93C-D51A-4CE5-B751-7AE68376B844}"/>
              </a:ext>
            </a:extLst>
          </p:cNvPr>
          <p:cNvSpPr/>
          <p:nvPr/>
        </p:nvSpPr>
        <p:spPr>
          <a:xfrm>
            <a:off x="875365" y="2915053"/>
            <a:ext cx="22177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dirty="0">
                <a:solidFill>
                  <a:schemeClr val="accent5">
                    <a:lumMod val="50000"/>
                  </a:schemeClr>
                </a:solidFill>
              </a:rPr>
              <a:t>Substitutivo ao projeto </a:t>
            </a:r>
            <a:br>
              <a:rPr lang="pt-BR" sz="12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pt-BR" sz="1200" dirty="0">
                <a:solidFill>
                  <a:schemeClr val="accent5">
                    <a:lumMod val="50000"/>
                  </a:schemeClr>
                </a:solidFill>
              </a:rPr>
              <a:t>de lei nº 1.292, de 1995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ED3FC98B-692B-482D-9ACE-59BBF5965871}"/>
              </a:ext>
            </a:extLst>
          </p:cNvPr>
          <p:cNvSpPr/>
          <p:nvPr/>
        </p:nvSpPr>
        <p:spPr>
          <a:xfrm>
            <a:off x="4766332" y="1174743"/>
            <a:ext cx="3610339" cy="818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 b="1" dirty="0">
                <a:solidFill>
                  <a:schemeClr val="accent5">
                    <a:lumMod val="50000"/>
                  </a:schemeClr>
                </a:solidFill>
                <a:ea typeface="Verdana" panose="020B0604030504040204" pitchFamily="34" charset="0"/>
              </a:rPr>
              <a:t>O texto cria um novo marco legal para substituir </a:t>
            </a:r>
            <a:br>
              <a:rPr lang="pt-BR" sz="1000" b="1" dirty="0">
                <a:solidFill>
                  <a:schemeClr val="accent5">
                    <a:lumMod val="50000"/>
                  </a:schemeClr>
                </a:solidFill>
                <a:ea typeface="Verdana" panose="020B0604030504040204" pitchFamily="34" charset="0"/>
              </a:rPr>
            </a:br>
            <a:r>
              <a:rPr lang="pt-BR" sz="1000" b="1" dirty="0">
                <a:solidFill>
                  <a:schemeClr val="accent5">
                    <a:lumMod val="50000"/>
                  </a:schemeClr>
                </a:solidFill>
                <a:ea typeface="Verdana" panose="020B0604030504040204" pitchFamily="34" charset="0"/>
              </a:rPr>
              <a:t>a Lei das Licitações (8.666/93), a Lei do Pregão (10.520/02) e dispositivos do Regime Diferenciado de Contratações (RDC - Lei 12.462/11), além de agregar temas relacionados.</a:t>
            </a:r>
          </a:p>
        </p:txBody>
      </p: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5DD383E3-FE99-4E7C-A691-6AA86E663D81}"/>
              </a:ext>
            </a:extLst>
          </p:cNvPr>
          <p:cNvGrpSpPr/>
          <p:nvPr/>
        </p:nvGrpSpPr>
        <p:grpSpPr>
          <a:xfrm>
            <a:off x="3537607" y="1348495"/>
            <a:ext cx="896157" cy="802043"/>
            <a:chOff x="6268506" y="1354214"/>
            <a:chExt cx="1194876" cy="1069390"/>
          </a:xfrm>
        </p:grpSpPr>
        <p:pic>
          <p:nvPicPr>
            <p:cNvPr id="12" name="Gráfico 11">
              <a:extLst>
                <a:ext uri="{FF2B5EF4-FFF2-40B4-BE49-F238E27FC236}">
                  <a16:creationId xmlns:a16="http://schemas.microsoft.com/office/drawing/2014/main" id="{F7F5BA72-1307-4B91-BB48-FCF519AE357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 l="9605" b="19198"/>
            <a:stretch/>
          </p:blipFill>
          <p:spPr>
            <a:xfrm rot="5400000" flipV="1">
              <a:off x="6331249" y="1291471"/>
              <a:ext cx="1069390" cy="1194876"/>
            </a:xfrm>
            <a:prstGeom prst="rect">
              <a:avLst/>
            </a:prstGeom>
          </p:spPr>
        </p:pic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0E64E861-3F9E-4F53-8DE4-F925C4DDAD02}"/>
                </a:ext>
              </a:extLst>
            </p:cNvPr>
            <p:cNvSpPr/>
            <p:nvPr/>
          </p:nvSpPr>
          <p:spPr>
            <a:xfrm>
              <a:off x="6451299" y="1661607"/>
              <a:ext cx="866051" cy="553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050" b="1" dirty="0">
                  <a:solidFill>
                    <a:schemeClr val="accent5">
                      <a:lumMod val="50000"/>
                    </a:schemeClr>
                  </a:solidFill>
                </a:rPr>
                <a:t>LEI </a:t>
              </a:r>
              <a:br>
                <a:rPr lang="pt-BR" sz="1050" dirty="0">
                  <a:solidFill>
                    <a:schemeClr val="accent5">
                      <a:lumMod val="50000"/>
                    </a:schemeClr>
                  </a:solidFill>
                </a:rPr>
              </a:br>
              <a:r>
                <a:rPr lang="pt-BR" sz="1050" dirty="0">
                  <a:solidFill>
                    <a:schemeClr val="accent5">
                      <a:lumMod val="50000"/>
                    </a:schemeClr>
                  </a:solidFill>
                </a:rPr>
                <a:t>8666/93</a:t>
              </a:r>
            </a:p>
          </p:txBody>
        </p:sp>
      </p:grp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5D9EABD6-0EEC-4906-96E5-665B9AA0CCC6}"/>
              </a:ext>
            </a:extLst>
          </p:cNvPr>
          <p:cNvGrpSpPr/>
          <p:nvPr/>
        </p:nvGrpSpPr>
        <p:grpSpPr>
          <a:xfrm>
            <a:off x="3537607" y="2412914"/>
            <a:ext cx="896157" cy="802043"/>
            <a:chOff x="6268506" y="2773439"/>
            <a:chExt cx="1194876" cy="1069390"/>
          </a:xfrm>
        </p:grpSpPr>
        <p:pic>
          <p:nvPicPr>
            <p:cNvPr id="15" name="Gráfico 14">
              <a:extLst>
                <a:ext uri="{FF2B5EF4-FFF2-40B4-BE49-F238E27FC236}">
                  <a16:creationId xmlns:a16="http://schemas.microsoft.com/office/drawing/2014/main" id="{7614C38D-F17B-4F75-9286-EDCEAD9F4E0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 l="9605" b="19198"/>
            <a:stretch/>
          </p:blipFill>
          <p:spPr>
            <a:xfrm rot="5400000" flipV="1">
              <a:off x="6331249" y="2710696"/>
              <a:ext cx="1069390" cy="1194876"/>
            </a:xfrm>
            <a:prstGeom prst="rect">
              <a:avLst/>
            </a:prstGeom>
          </p:spPr>
        </p:pic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id="{E3B8C071-0002-4F4D-886B-D93B4B0E4D7D}"/>
                </a:ext>
              </a:extLst>
            </p:cNvPr>
            <p:cNvSpPr/>
            <p:nvPr/>
          </p:nvSpPr>
          <p:spPr>
            <a:xfrm>
              <a:off x="6382906" y="3033207"/>
              <a:ext cx="1002840" cy="553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050" b="1" dirty="0">
                  <a:solidFill>
                    <a:schemeClr val="accent5">
                      <a:lumMod val="50000"/>
                    </a:schemeClr>
                  </a:solidFill>
                </a:rPr>
                <a:t>LEI </a:t>
              </a:r>
              <a:br>
                <a:rPr lang="pt-BR" sz="1050" dirty="0">
                  <a:solidFill>
                    <a:schemeClr val="accent5">
                      <a:lumMod val="50000"/>
                    </a:schemeClr>
                  </a:solidFill>
                </a:rPr>
              </a:br>
              <a:r>
                <a:rPr lang="pt-BR" sz="1050" dirty="0">
                  <a:solidFill>
                    <a:schemeClr val="accent5">
                      <a:lumMod val="50000"/>
                    </a:schemeClr>
                  </a:solidFill>
                </a:rPr>
                <a:t>10.520/02</a:t>
              </a:r>
            </a:p>
          </p:txBody>
        </p:sp>
      </p:grpSp>
      <p:grpSp>
        <p:nvGrpSpPr>
          <p:cNvPr id="17" name="Agrupar 16">
            <a:extLst>
              <a:ext uri="{FF2B5EF4-FFF2-40B4-BE49-F238E27FC236}">
                <a16:creationId xmlns:a16="http://schemas.microsoft.com/office/drawing/2014/main" id="{70FDF37E-2498-4B23-B636-3FC80468B77B}"/>
              </a:ext>
            </a:extLst>
          </p:cNvPr>
          <p:cNvGrpSpPr/>
          <p:nvPr/>
        </p:nvGrpSpPr>
        <p:grpSpPr>
          <a:xfrm>
            <a:off x="3559760" y="3376139"/>
            <a:ext cx="896157" cy="802043"/>
            <a:chOff x="6268506" y="4192664"/>
            <a:chExt cx="1194876" cy="1069390"/>
          </a:xfrm>
        </p:grpSpPr>
        <p:pic>
          <p:nvPicPr>
            <p:cNvPr id="18" name="Gráfico 17">
              <a:extLst>
                <a:ext uri="{FF2B5EF4-FFF2-40B4-BE49-F238E27FC236}">
                  <a16:creationId xmlns:a16="http://schemas.microsoft.com/office/drawing/2014/main" id="{46241742-8F05-49A5-8E9D-924109BA7A1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 l="9605" b="19198"/>
            <a:stretch/>
          </p:blipFill>
          <p:spPr>
            <a:xfrm rot="5400000" flipV="1">
              <a:off x="6331249" y="4129921"/>
              <a:ext cx="1069390" cy="1194876"/>
            </a:xfrm>
            <a:prstGeom prst="rect">
              <a:avLst/>
            </a:prstGeom>
          </p:spPr>
        </p:pic>
        <p:sp>
          <p:nvSpPr>
            <p:cNvPr id="19" name="Retângulo 18">
              <a:extLst>
                <a:ext uri="{FF2B5EF4-FFF2-40B4-BE49-F238E27FC236}">
                  <a16:creationId xmlns:a16="http://schemas.microsoft.com/office/drawing/2014/main" id="{B79D5122-1B92-4D88-AC11-06BEEE083283}"/>
                </a:ext>
              </a:extLst>
            </p:cNvPr>
            <p:cNvSpPr/>
            <p:nvPr/>
          </p:nvSpPr>
          <p:spPr>
            <a:xfrm>
              <a:off x="6382906" y="4481006"/>
              <a:ext cx="1002840" cy="553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050" b="1" dirty="0"/>
                <a:t>LEI </a:t>
              </a:r>
              <a:br>
                <a:rPr lang="pt-BR" sz="1050" dirty="0"/>
              </a:br>
              <a:r>
                <a:rPr lang="pt-BR" sz="1050" dirty="0"/>
                <a:t>12.462/11</a:t>
              </a:r>
            </a:p>
          </p:txBody>
        </p:sp>
      </p:grpSp>
      <p:sp>
        <p:nvSpPr>
          <p:cNvPr id="20" name="Retângulo 19">
            <a:extLst>
              <a:ext uri="{FF2B5EF4-FFF2-40B4-BE49-F238E27FC236}">
                <a16:creationId xmlns:a16="http://schemas.microsoft.com/office/drawing/2014/main" id="{FFE8E6C5-64BA-482E-AA09-EA28FDD480B1}"/>
              </a:ext>
            </a:extLst>
          </p:cNvPr>
          <p:cNvSpPr/>
          <p:nvPr/>
        </p:nvSpPr>
        <p:spPr>
          <a:xfrm>
            <a:off x="3810958" y="1993378"/>
            <a:ext cx="37702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000" b="1" dirty="0">
                <a:solidFill>
                  <a:schemeClr val="accent5">
                    <a:lumMod val="50000"/>
                  </a:schemeClr>
                </a:solidFill>
              </a:rPr>
              <a:t>+</a:t>
            </a:r>
            <a:endParaRPr lang="pt-BR" sz="3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F6C0B446-A98A-4BEA-908F-A7FB61BE31F9}"/>
              </a:ext>
            </a:extLst>
          </p:cNvPr>
          <p:cNvSpPr/>
          <p:nvPr/>
        </p:nvSpPr>
        <p:spPr>
          <a:xfrm>
            <a:off x="4425645" y="2465732"/>
            <a:ext cx="343364" cy="715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4050" b="1" dirty="0">
                <a:solidFill>
                  <a:schemeClr val="accent5">
                    <a:lumMod val="50000"/>
                  </a:schemeClr>
                </a:solidFill>
              </a:rPr>
              <a:t>-</a:t>
            </a:r>
            <a:endParaRPr lang="pt-BR" sz="4050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22" name="Agrupar 21">
            <a:extLst>
              <a:ext uri="{FF2B5EF4-FFF2-40B4-BE49-F238E27FC236}">
                <a16:creationId xmlns:a16="http://schemas.microsoft.com/office/drawing/2014/main" id="{E4477874-A9E0-43C2-8C03-35E4DD8839D9}"/>
              </a:ext>
            </a:extLst>
          </p:cNvPr>
          <p:cNvGrpSpPr/>
          <p:nvPr/>
        </p:nvGrpSpPr>
        <p:grpSpPr>
          <a:xfrm>
            <a:off x="4766332" y="2412914"/>
            <a:ext cx="896157" cy="802043"/>
            <a:chOff x="7906806" y="2773439"/>
            <a:chExt cx="1194876" cy="1069390"/>
          </a:xfrm>
        </p:grpSpPr>
        <p:pic>
          <p:nvPicPr>
            <p:cNvPr id="23" name="Gráfico 22">
              <a:extLst>
                <a:ext uri="{FF2B5EF4-FFF2-40B4-BE49-F238E27FC236}">
                  <a16:creationId xmlns:a16="http://schemas.microsoft.com/office/drawing/2014/main" id="{EE045D09-C596-4B6F-987E-FF2AA04E91C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 l="9605" b="19198"/>
            <a:stretch/>
          </p:blipFill>
          <p:spPr>
            <a:xfrm rot="5400000" flipV="1">
              <a:off x="7969549" y="2710696"/>
              <a:ext cx="1069390" cy="1194876"/>
            </a:xfrm>
            <a:prstGeom prst="rect">
              <a:avLst/>
            </a:prstGeom>
          </p:spPr>
        </p:pic>
        <p:sp>
          <p:nvSpPr>
            <p:cNvPr id="24" name="Retângulo 23">
              <a:extLst>
                <a:ext uri="{FF2B5EF4-FFF2-40B4-BE49-F238E27FC236}">
                  <a16:creationId xmlns:a16="http://schemas.microsoft.com/office/drawing/2014/main" id="{8A229D01-D788-473A-988F-516A01866A0D}"/>
                </a:ext>
              </a:extLst>
            </p:cNvPr>
            <p:cNvSpPr/>
            <p:nvPr/>
          </p:nvSpPr>
          <p:spPr>
            <a:xfrm>
              <a:off x="8021206" y="2957007"/>
              <a:ext cx="1002840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1050" b="1" dirty="0">
                  <a:solidFill>
                    <a:schemeClr val="accent5">
                      <a:lumMod val="50000"/>
                    </a:schemeClr>
                  </a:solidFill>
                </a:rPr>
                <a:t>LEI </a:t>
              </a:r>
              <a:br>
                <a:rPr lang="pt-BR" sz="1050" dirty="0">
                  <a:solidFill>
                    <a:schemeClr val="accent5">
                      <a:lumMod val="50000"/>
                    </a:schemeClr>
                  </a:solidFill>
                </a:rPr>
              </a:br>
              <a:r>
                <a:rPr lang="pt-BR" sz="1050" dirty="0">
                  <a:solidFill>
                    <a:schemeClr val="accent5">
                      <a:lumMod val="50000"/>
                    </a:schemeClr>
                  </a:solidFill>
                </a:rPr>
                <a:t>13.303/16</a:t>
              </a:r>
            </a:p>
            <a:p>
              <a:pPr algn="ctr"/>
              <a:r>
                <a:rPr lang="pt-BR" sz="1050" b="1" dirty="0">
                  <a:solidFill>
                    <a:schemeClr val="accent5">
                      <a:lumMod val="50000"/>
                    </a:schemeClr>
                  </a:solidFill>
                </a:rPr>
                <a:t>ESTATAIS</a:t>
              </a:r>
            </a:p>
          </p:txBody>
        </p:sp>
      </p:grpSp>
      <p:sp>
        <p:nvSpPr>
          <p:cNvPr id="25" name="Retângulo 24">
            <a:extLst>
              <a:ext uri="{FF2B5EF4-FFF2-40B4-BE49-F238E27FC236}">
                <a16:creationId xmlns:a16="http://schemas.microsoft.com/office/drawing/2014/main" id="{17D91D3A-8594-4080-BD24-C23A3064CA61}"/>
              </a:ext>
            </a:extLst>
          </p:cNvPr>
          <p:cNvSpPr/>
          <p:nvPr/>
        </p:nvSpPr>
        <p:spPr>
          <a:xfrm>
            <a:off x="5651826" y="2565744"/>
            <a:ext cx="37702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000" b="1" dirty="0">
                <a:solidFill>
                  <a:schemeClr val="accent5">
                    <a:lumMod val="50000"/>
                  </a:schemeClr>
                </a:solidFill>
              </a:rPr>
              <a:t>=</a:t>
            </a:r>
            <a:endParaRPr lang="pt-BR" sz="3000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26" name="Agrupar 25">
            <a:extLst>
              <a:ext uri="{FF2B5EF4-FFF2-40B4-BE49-F238E27FC236}">
                <a16:creationId xmlns:a16="http://schemas.microsoft.com/office/drawing/2014/main" id="{6AF2A887-50E7-46C0-90D9-4A5AEA46AC0D}"/>
              </a:ext>
            </a:extLst>
          </p:cNvPr>
          <p:cNvGrpSpPr/>
          <p:nvPr/>
        </p:nvGrpSpPr>
        <p:grpSpPr>
          <a:xfrm>
            <a:off x="6005147" y="2052622"/>
            <a:ext cx="1733226" cy="1551203"/>
            <a:chOff x="9558560" y="2293049"/>
            <a:chExt cx="2310968" cy="2068270"/>
          </a:xfrm>
        </p:grpSpPr>
        <p:pic>
          <p:nvPicPr>
            <p:cNvPr id="27" name="Gráfico 26">
              <a:extLst>
                <a:ext uri="{FF2B5EF4-FFF2-40B4-BE49-F238E27FC236}">
                  <a16:creationId xmlns:a16="http://schemas.microsoft.com/office/drawing/2014/main" id="{131BBE38-E337-48E5-BE82-55ECD68E61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 l="9605" b="19198"/>
            <a:stretch/>
          </p:blipFill>
          <p:spPr>
            <a:xfrm rot="5400000" flipV="1">
              <a:off x="9679909" y="2171700"/>
              <a:ext cx="2068270" cy="2310968"/>
            </a:xfrm>
            <a:prstGeom prst="rect">
              <a:avLst/>
            </a:prstGeom>
          </p:spPr>
        </p:pic>
        <p:sp>
          <p:nvSpPr>
            <p:cNvPr id="28" name="Retângulo 27">
              <a:extLst>
                <a:ext uri="{FF2B5EF4-FFF2-40B4-BE49-F238E27FC236}">
                  <a16:creationId xmlns:a16="http://schemas.microsoft.com/office/drawing/2014/main" id="{5DDCB8FC-D58F-4CED-9CCC-2326F9A90BE0}"/>
                </a:ext>
              </a:extLst>
            </p:cNvPr>
            <p:cNvSpPr/>
            <p:nvPr/>
          </p:nvSpPr>
          <p:spPr>
            <a:xfrm>
              <a:off x="9896900" y="3049339"/>
              <a:ext cx="1804483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t-BR" sz="1500" b="1" dirty="0">
                  <a:solidFill>
                    <a:schemeClr val="accent5">
                      <a:lumMod val="50000"/>
                    </a:schemeClr>
                  </a:solidFill>
                </a:rPr>
                <a:t>NOVA LEI </a:t>
              </a:r>
              <a:br>
                <a:rPr lang="pt-BR" sz="1500" b="1" dirty="0">
                  <a:solidFill>
                    <a:schemeClr val="accent5">
                      <a:lumMod val="50000"/>
                    </a:schemeClr>
                  </a:solidFill>
                </a:rPr>
              </a:br>
              <a:r>
                <a:rPr lang="pt-BR" sz="1500" b="1" dirty="0">
                  <a:solidFill>
                    <a:schemeClr val="accent5">
                      <a:lumMod val="50000"/>
                    </a:schemeClr>
                  </a:solidFill>
                </a:rPr>
                <a:t>DE LICITAÇÕES </a:t>
              </a:r>
            </a:p>
          </p:txBody>
        </p:sp>
      </p:grpSp>
      <p:sp>
        <p:nvSpPr>
          <p:cNvPr id="29" name="Retângulo 28">
            <a:extLst>
              <a:ext uri="{FF2B5EF4-FFF2-40B4-BE49-F238E27FC236}">
                <a16:creationId xmlns:a16="http://schemas.microsoft.com/office/drawing/2014/main" id="{A797D844-6A98-480E-A07F-9A098333A417}"/>
              </a:ext>
            </a:extLst>
          </p:cNvPr>
          <p:cNvSpPr/>
          <p:nvPr/>
        </p:nvSpPr>
        <p:spPr>
          <a:xfrm>
            <a:off x="3810957" y="2957807"/>
            <a:ext cx="37702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000" b="1" dirty="0">
                <a:solidFill>
                  <a:schemeClr val="accent5">
                    <a:lumMod val="50000"/>
                  </a:schemeClr>
                </a:solidFill>
              </a:rPr>
              <a:t>+</a:t>
            </a:r>
            <a:endParaRPr lang="pt-BR" sz="3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605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5" grpId="0"/>
      <p:bldP spid="29" grpId="0"/>
    </p:bld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B58CF2FF9DDD8428DF2D05308F1E7A5" ma:contentTypeVersion="10" ma:contentTypeDescription="Crie um novo documento." ma:contentTypeScope="" ma:versionID="e7ca1110eb08b21809b61bce8a8a4395">
  <xsd:schema xmlns:xsd="http://www.w3.org/2001/XMLSchema" xmlns:xs="http://www.w3.org/2001/XMLSchema" xmlns:p="http://schemas.microsoft.com/office/2006/metadata/properties" xmlns:ns2="a0ed2a40-c2e3-41dc-a51b-b4f097560b56" xmlns:ns3="53b514d8-0bef-4c42-976b-a4f4ace1c0b7" targetNamespace="http://schemas.microsoft.com/office/2006/metadata/properties" ma:root="true" ma:fieldsID="65368f96aa5caa034bf4666374679ccf" ns2:_="" ns3:_="">
    <xsd:import namespace="a0ed2a40-c2e3-41dc-a51b-b4f097560b56"/>
    <xsd:import namespace="53b514d8-0bef-4c42-976b-a4f4ace1c0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ed2a40-c2e3-41dc-a51b-b4f097560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b514d8-0bef-4c42-976b-a4f4ace1c0b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BD2B92D-B4C3-4CFB-875B-534B2C83D3EE}"/>
</file>

<file path=customXml/itemProps2.xml><?xml version="1.0" encoding="utf-8"?>
<ds:datastoreItem xmlns:ds="http://schemas.openxmlformats.org/officeDocument/2006/customXml" ds:itemID="{F06FF2BA-90D3-4517-9FE8-2C16E0049ACF}"/>
</file>

<file path=customXml/itemProps3.xml><?xml version="1.0" encoding="utf-8"?>
<ds:datastoreItem xmlns:ds="http://schemas.openxmlformats.org/officeDocument/2006/customXml" ds:itemID="{6E0E6529-01AC-45D4-A88D-B6E92FB59AC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515</TotalTime>
  <Words>949</Words>
  <Application>Microsoft Office PowerPoint</Application>
  <PresentationFormat>Personalizar</PresentationFormat>
  <Paragraphs>97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12</vt:i4>
      </vt:variant>
    </vt:vector>
  </HeadingPairs>
  <TitlesOfParts>
    <vt:vector size="19" baseType="lpstr">
      <vt:lpstr>Abadi</vt:lpstr>
      <vt:lpstr>Arial</vt:lpstr>
      <vt:lpstr>Calibri</vt:lpstr>
      <vt:lpstr>Gotham</vt:lpstr>
      <vt:lpstr>Sero</vt:lpstr>
      <vt:lpstr>Tema do Office</vt:lpstr>
      <vt:lpstr>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Mateus Andrade '-'</dc:creator>
  <cp:lastModifiedBy>Cesar Henrique Bernardes Costa</cp:lastModifiedBy>
  <cp:revision>27</cp:revision>
  <dcterms:created xsi:type="dcterms:W3CDTF">2020-11-05T18:05:56Z</dcterms:created>
  <dcterms:modified xsi:type="dcterms:W3CDTF">2020-12-03T12:26:00Z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0x0101002B58CF2FF9DDD8428DF2D05308F1E7A5</vt:lpwstr>
  </property>
</Properties>
</file>