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sldIdLst>
    <p:sldId id="256" r:id="rId3"/>
    <p:sldId id="258" r:id="rId4"/>
    <p:sldId id="261" r:id="rId5"/>
    <p:sldId id="262" r:id="rId6"/>
    <p:sldId id="257" r:id="rId7"/>
    <p:sldId id="259" r:id="rId8"/>
    <p:sldId id="260" r:id="rId9"/>
    <p:sldId id="263" r:id="rId10"/>
    <p:sldId id="267" r:id="rId11"/>
    <p:sldId id="268" r:id="rId12"/>
    <p:sldId id="269" r:id="rId13"/>
    <p:sldId id="264" r:id="rId14"/>
    <p:sldId id="265" r:id="rId15"/>
    <p:sldId id="266" r:id="rId16"/>
  </p:sldIdLst>
  <p:sldSz cx="8999538" cy="5040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4A7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-576" y="-90"/>
      </p:cViewPr>
      <p:guideLst>
        <p:guide orient="horz" pos="1587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3573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06117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68D7EC9A-D0D5-42B2-A971-46C39B9333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504031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65C49D22-9E67-43EE-AE6A-CF5F3E011E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069" y="50682"/>
            <a:ext cx="1249706" cy="1051931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B67F9F6B-569B-4D9E-8FE0-9AAF31944DA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816" y="4286488"/>
            <a:ext cx="1783083" cy="73579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066FBA74-B79D-4B3A-8A3C-DC61ED0CF44D}"/>
              </a:ext>
            </a:extLst>
          </p:cNvPr>
          <p:cNvSpPr txBox="1"/>
          <p:nvPr userDrawn="1"/>
        </p:nvSpPr>
        <p:spPr>
          <a:xfrm>
            <a:off x="496388" y="4469721"/>
            <a:ext cx="171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Gotham" panose="02000504050000020004" pitchFamily="2" charset="0"/>
              </a:rPr>
              <a:t>osbrasil</a:t>
            </a:r>
            <a:r>
              <a:rPr lang="pt-BR" dirty="0">
                <a:solidFill>
                  <a:schemeClr val="bg1"/>
                </a:solidFill>
                <a:latin typeface="Gotham" panose="02000504050000020004" pitchFamily="2" charset="0"/>
              </a:rPr>
              <a:t>.org.br</a:t>
            </a:r>
          </a:p>
        </p:txBody>
      </p:sp>
    </p:spTree>
    <p:extLst>
      <p:ext uri="{BB962C8B-B14F-4D97-AF65-F5344CB8AC3E}">
        <p14:creationId xmlns="" xmlns:p14="http://schemas.microsoft.com/office/powerpoint/2010/main" val="22955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72084" rtl="0" eaLnBrk="1" latinLnBrk="0" hangingPunct="1">
        <a:lnSpc>
          <a:spcPct val="90000"/>
        </a:lnSpc>
        <a:spcBef>
          <a:spcPct val="0"/>
        </a:spcBef>
        <a:buNone/>
        <a:defRPr sz="32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021" indent="-168021" algn="l" defTabSz="672084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58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4010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7614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512189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848231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18427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85635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624E5DFD-F6E0-4E6D-89BC-9B89CF6A74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999538" cy="50403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889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
<Relationships xmlns="http://schemas.openxmlformats.org/package/2006/relationships">
	<Relationship Id="rId3" Type="http://schemas.openxmlformats.org/officeDocument/2006/relationships/image" Target="../media/image5.png"/>
	<Relationship Id="rId2" Type="http://schemas.openxmlformats.org/officeDocument/2006/relationships/hyperlink" Target="http://?" TargetMode="External"/>
	<Relationship Id="rId1" Type="http://schemas.openxmlformats.org/officeDocument/2006/relationships/slideLayout" Target="../slideLayouts/slideLayout1.xml"/>
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="" xmlns:a16="http://schemas.microsoft.com/office/drawing/2014/main" id="{D3E04A14-B141-41DF-B17F-B98EDE2B3C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866" y="354996"/>
            <a:ext cx="3987805" cy="335670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215EF6B8-AEF5-4E9F-B87C-CE30793FFFB3}"/>
              </a:ext>
            </a:extLst>
          </p:cNvPr>
          <p:cNvSpPr txBox="1"/>
          <p:nvPr/>
        </p:nvSpPr>
        <p:spPr>
          <a:xfrm>
            <a:off x="1" y="4367469"/>
            <a:ext cx="8999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Gotham" panose="02000504050000020004" pitchFamily="2" charset="0"/>
              </a:rPr>
              <a:t>02 a 04 - DEZEMBRO</a:t>
            </a:r>
          </a:p>
        </p:txBody>
      </p:sp>
    </p:spTree>
    <p:extLst>
      <p:ext uri="{BB962C8B-B14F-4D97-AF65-F5344CB8AC3E}">
        <p14:creationId xmlns="" xmlns:p14="http://schemas.microsoft.com/office/powerpoint/2010/main" val="136814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29590EC0-976D-412B-BE6F-19B437DF679D}"/>
              </a:ext>
            </a:extLst>
          </p:cNvPr>
          <p:cNvSpPr txBox="1"/>
          <p:nvPr/>
        </p:nvSpPr>
        <p:spPr>
          <a:xfrm>
            <a:off x="2009837" y="267874"/>
            <a:ext cx="4979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C4A7D"/>
                </a:solidFill>
                <a:latin typeface="Gotham" panose="02000504050000020004" pitchFamily="2" charset="0"/>
              </a:rPr>
              <a:t>ITENS </a:t>
            </a:r>
            <a:r>
              <a:rPr lang="pt-BR" sz="3200" b="1" dirty="0" smtClean="0">
                <a:solidFill>
                  <a:srgbClr val="0C4A7D"/>
                </a:solidFill>
                <a:latin typeface="Gotham" panose="02000504050000020004" pitchFamily="2" charset="0"/>
              </a:rPr>
              <a:t>NÃO OBRIGATÓRIOS </a:t>
            </a:r>
            <a:r>
              <a:rPr lang="pt-BR" sz="3200" b="1" dirty="0" smtClean="0">
                <a:solidFill>
                  <a:srgbClr val="0C4A7D"/>
                </a:solidFill>
                <a:latin typeface="Gotham" panose="02000504050000020004" pitchFamily="2" charset="0"/>
              </a:rPr>
              <a:t>ETP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37049AE3-BBFE-40AB-9E5C-9449184ECF1E}"/>
              </a:ext>
            </a:extLst>
          </p:cNvPr>
          <p:cNvSpPr txBox="1"/>
          <p:nvPr/>
        </p:nvSpPr>
        <p:spPr>
          <a:xfrm>
            <a:off x="733629" y="2286000"/>
            <a:ext cx="7543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QUANDO UM ETP NÃO CONTEMPLAR ALGUM DOS ITENS </a:t>
            </a:r>
            <a:r>
              <a:rPr lang="pt-BR" sz="1600" dirty="0" smtClean="0"/>
              <a:t>NÃO OBRIGATÓRIOS </a:t>
            </a:r>
            <a:r>
              <a:rPr lang="pt-BR" sz="1600" dirty="0" smtClean="0"/>
              <a:t>DEVERÁ CONSTAR A JUSTIFICATIVA NO PRÓPRIO DOCUMENTO DO ETP</a:t>
            </a:r>
          </a:p>
        </p:txBody>
      </p:sp>
    </p:spTree>
    <p:extLst>
      <p:ext uri="{BB962C8B-B14F-4D97-AF65-F5344CB8AC3E}">
        <p14:creationId xmlns="" xmlns:p14="http://schemas.microsoft.com/office/powerpoint/2010/main" val="341982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29590EC0-976D-412B-BE6F-19B437DF679D}"/>
              </a:ext>
            </a:extLst>
          </p:cNvPr>
          <p:cNvSpPr txBox="1"/>
          <p:nvPr/>
        </p:nvSpPr>
        <p:spPr>
          <a:xfrm>
            <a:off x="2009837" y="267874"/>
            <a:ext cx="4979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C4A7D"/>
                </a:solidFill>
                <a:latin typeface="Gotham" panose="02000504050000020004" pitchFamily="2" charset="0"/>
              </a:rPr>
              <a:t>ITENS </a:t>
            </a:r>
            <a:r>
              <a:rPr lang="pt-BR" sz="3200" b="1" dirty="0" smtClean="0">
                <a:solidFill>
                  <a:srgbClr val="0C4A7D"/>
                </a:solidFill>
                <a:latin typeface="Gotham" panose="02000504050000020004" pitchFamily="2" charset="0"/>
              </a:rPr>
              <a:t>NÃO OBRIGATÓRIOS ETP</a:t>
            </a:r>
            <a:endParaRPr lang="pt-BR" sz="3200" b="1" dirty="0" smtClean="0">
              <a:solidFill>
                <a:srgbClr val="0C4A7D"/>
              </a:solidFill>
              <a:latin typeface="Gotham" panose="02000504050000020004" pitchFamily="2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37049AE3-BBFE-40AB-9E5C-9449184ECF1E}"/>
              </a:ext>
            </a:extLst>
          </p:cNvPr>
          <p:cNvSpPr txBox="1"/>
          <p:nvPr/>
        </p:nvSpPr>
        <p:spPr>
          <a:xfrm>
            <a:off x="628854" y="1381125"/>
            <a:ext cx="357167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Art. 7º</a:t>
            </a:r>
            <a:r>
              <a:rPr lang="pt-BR" sz="1200" dirty="0" smtClean="0"/>
              <a:t>:</a:t>
            </a:r>
            <a:endParaRPr lang="pt-BR" sz="1200" dirty="0" smtClean="0"/>
          </a:p>
          <a:p>
            <a:pPr algn="ctr"/>
            <a:r>
              <a:rPr lang="pt-BR" sz="1200" dirty="0" smtClean="0"/>
              <a:t>II - descrição dos requisitos necessários e suficientes à escolha da solução, prevendo critérios e práticas de sustentabilidade</a:t>
            </a:r>
            <a:r>
              <a:rPr lang="pt-BR" sz="1200" dirty="0" smtClean="0"/>
              <a:t>;</a:t>
            </a:r>
            <a:endParaRPr lang="pt-BR" sz="1200" dirty="0" smtClean="0"/>
          </a:p>
          <a:p>
            <a:pPr algn="ctr"/>
            <a:r>
              <a:rPr lang="pt-BR" sz="1200" dirty="0" smtClean="0"/>
              <a:t>III - levantamento de mercado, que consiste na prospecção e análise das alternativas possíveis de soluções, podendo, entre outras opções</a:t>
            </a:r>
            <a:r>
              <a:rPr lang="pt-BR" sz="1200" dirty="0" smtClean="0"/>
              <a:t>:</a:t>
            </a:r>
            <a:r>
              <a:rPr lang="pt-BR" sz="1200" dirty="0" smtClean="0"/>
              <a:t/>
            </a:r>
            <a:br>
              <a:rPr lang="pt-BR" sz="1200" dirty="0" smtClean="0"/>
            </a:br>
            <a:r>
              <a:rPr lang="pt-BR" sz="1200" dirty="0" smtClean="0"/>
              <a:t>a) ser consideradas contratações similares feitas por outros órgãos e entidades, com objetivo de identificar a existência de novas metodologias, </a:t>
            </a:r>
            <a:r>
              <a:rPr lang="pt-BR" sz="1200" dirty="0" smtClean="0"/>
              <a:t>tecnologias </a:t>
            </a:r>
            <a:r>
              <a:rPr lang="pt-BR" sz="1200" dirty="0" smtClean="0"/>
              <a:t>ou inovações que melhor atendam às necessidades da administração; </a:t>
            </a:r>
            <a:r>
              <a:rPr lang="pt-BR" sz="1200" dirty="0" smtClean="0"/>
              <a:t>e</a:t>
            </a:r>
            <a:r>
              <a:rPr lang="pt-BR" sz="1200" dirty="0" smtClean="0"/>
              <a:t/>
            </a:r>
            <a:br>
              <a:rPr lang="pt-BR" sz="1200" dirty="0" smtClean="0"/>
            </a:br>
            <a:r>
              <a:rPr lang="pt-BR" sz="1200" dirty="0" smtClean="0"/>
              <a:t>b) ser realizada consulta, audiência pública ou diálogo transparente com potenciais contratadas, para coleta de contribuições.</a:t>
            </a:r>
            <a:endParaRPr lang="pt-BR" sz="1200" dirty="0" smtClean="0"/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19BADE62-83EF-487A-ABC8-3E09706AB437}"/>
              </a:ext>
            </a:extLst>
          </p:cNvPr>
          <p:cNvSpPr txBox="1"/>
          <p:nvPr/>
        </p:nvSpPr>
        <p:spPr>
          <a:xfrm>
            <a:off x="4652168" y="1598487"/>
            <a:ext cx="35006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 VIII - contratações correlatas e/ou interdependentes;</a:t>
            </a:r>
          </a:p>
          <a:p>
            <a:pPr algn="ctr"/>
            <a:r>
              <a:rPr lang="pt-BR" sz="1200" dirty="0" smtClean="0"/>
              <a:t> X - resultados pretendidos, em termos de efetividade e de desenvolvimento nacional sustentável;</a:t>
            </a:r>
          </a:p>
          <a:p>
            <a:pPr algn="ctr"/>
            <a:r>
              <a:rPr lang="pt-BR" sz="1200" dirty="0" smtClean="0"/>
              <a:t/>
            </a:r>
            <a:br>
              <a:rPr lang="pt-BR" sz="1200" dirty="0" smtClean="0"/>
            </a:br>
            <a:r>
              <a:rPr lang="pt-BR" sz="1200" dirty="0" smtClean="0"/>
              <a:t>XI - providências a serem adotadas pela administração previamente à celebração do contrato, </a:t>
            </a:r>
          </a:p>
          <a:p>
            <a:pPr algn="ctr"/>
            <a:r>
              <a:rPr lang="pt-BR" sz="1200" dirty="0" smtClean="0"/>
              <a:t>inclusive quanto à capacitação de servidores ou de empregados para fiscalização </a:t>
            </a:r>
          </a:p>
          <a:p>
            <a:pPr algn="ctr"/>
            <a:r>
              <a:rPr lang="pt-BR" sz="1200" dirty="0" smtClean="0"/>
              <a:t>e gestão contratual ou adequação do ambiente da organização;</a:t>
            </a:r>
          </a:p>
          <a:p>
            <a:pPr algn="ctr"/>
            <a:r>
              <a:rPr lang="pt-BR" sz="1200" dirty="0" smtClean="0"/>
              <a:t/>
            </a:r>
            <a:br>
              <a:rPr lang="pt-BR" sz="1200" dirty="0" smtClean="0"/>
            </a:br>
            <a:r>
              <a:rPr lang="pt-BR" sz="1200" dirty="0" smtClean="0"/>
              <a:t> XII - possíveis impactos ambientais e respectivas medidas de tratamento.</a:t>
            </a:r>
          </a:p>
          <a:p>
            <a:pPr algn="just"/>
            <a:endParaRPr lang="pt-B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982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29590EC0-976D-412B-BE6F-19B437DF679D}"/>
              </a:ext>
            </a:extLst>
          </p:cNvPr>
          <p:cNvSpPr txBox="1"/>
          <p:nvPr/>
        </p:nvSpPr>
        <p:spPr>
          <a:xfrm>
            <a:off x="2009837" y="267874"/>
            <a:ext cx="4979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C4A7D"/>
                </a:solidFill>
                <a:latin typeface="Gotham" panose="02000504050000020004" pitchFamily="2" charset="0"/>
              </a:rPr>
              <a:t>TRIPÉ DA SUSTENTABILIDADE</a:t>
            </a:r>
          </a:p>
        </p:txBody>
      </p:sp>
      <p:pic>
        <p:nvPicPr>
          <p:cNvPr id="5" name="Imagem 4" descr="sustentabilidade pag 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9900" y="1209674"/>
            <a:ext cx="3214144" cy="29961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263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29590EC0-976D-412B-BE6F-19B437DF679D}"/>
              </a:ext>
            </a:extLst>
          </p:cNvPr>
          <p:cNvSpPr txBox="1"/>
          <p:nvPr/>
        </p:nvSpPr>
        <p:spPr>
          <a:xfrm>
            <a:off x="2009837" y="267874"/>
            <a:ext cx="4979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C4A7D"/>
                </a:solidFill>
                <a:latin typeface="Gotham" panose="02000504050000020004" pitchFamily="2" charset="0"/>
              </a:rPr>
              <a:t>PRINCIPAIS VANTAGENS DO ETP</a:t>
            </a:r>
            <a:endParaRPr lang="pt-BR" sz="3200" b="1" dirty="0">
              <a:solidFill>
                <a:srgbClr val="0C4A7D"/>
              </a:solidFill>
              <a:latin typeface="Gotham" panose="02000504050000020004" pitchFamily="2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37049AE3-BBFE-40AB-9E5C-9449184ECF1E}"/>
              </a:ext>
            </a:extLst>
          </p:cNvPr>
          <p:cNvSpPr txBox="1"/>
          <p:nvPr/>
        </p:nvSpPr>
        <p:spPr>
          <a:xfrm>
            <a:off x="705055" y="1743495"/>
            <a:ext cx="49798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pt-BR" sz="1200" dirty="0" smtClean="0"/>
              <a:t>Permite uma análise da real necessidade do órgão </a:t>
            </a:r>
          </a:p>
          <a:p>
            <a:pPr algn="ctr"/>
            <a:r>
              <a:rPr lang="pt-BR" sz="1200" dirty="0" smtClean="0"/>
              <a:t>e o levantamento de todas as soluções existentes para atender à demanda</a:t>
            </a:r>
          </a:p>
          <a:p>
            <a:pPr algn="ctr">
              <a:buFontTx/>
              <a:buChar char="-"/>
            </a:pPr>
            <a:r>
              <a:rPr lang="pt-BR" sz="1200" dirty="0" smtClean="0"/>
              <a:t> Envolve todos os setores interessados no planejamento da contratação</a:t>
            </a:r>
          </a:p>
          <a:p>
            <a:pPr algn="ctr">
              <a:buFontTx/>
              <a:buChar char="-"/>
            </a:pPr>
            <a:r>
              <a:rPr lang="pt-BR" sz="1200" dirty="0" smtClean="0"/>
              <a:t>Incentiva que os gestores busquem boas práticas em licitações realizadas por outros órgãos</a:t>
            </a:r>
          </a:p>
          <a:p>
            <a:pPr algn="ctr">
              <a:buFontTx/>
              <a:buChar char="-"/>
            </a:pPr>
            <a:r>
              <a:rPr lang="pt-BR" sz="1200" dirty="0" smtClean="0"/>
              <a:t>Vincula as contratações ao planejamento anual das unidades</a:t>
            </a:r>
          </a:p>
          <a:p>
            <a:pPr algn="ctr">
              <a:buFontTx/>
              <a:buChar char="-"/>
            </a:pPr>
            <a:r>
              <a:rPr lang="pt-BR" sz="1200" dirty="0" smtClean="0"/>
              <a:t> Analisa os impactos de cada contratação nos demais contratos (possibilidade de economia em escala)</a:t>
            </a:r>
          </a:p>
          <a:p>
            <a:pPr algn="ctr">
              <a:buFontTx/>
              <a:buChar char="-"/>
            </a:pPr>
            <a:r>
              <a:rPr lang="pt-BR" sz="1200" dirty="0" smtClean="0"/>
              <a:t> Permite que o gestor preveja e evite possíveis dificuldades na execução do contrato</a:t>
            </a:r>
          </a:p>
          <a:p>
            <a:pPr algn="ctr">
              <a:buFontTx/>
              <a:buChar char="-"/>
            </a:pPr>
            <a:r>
              <a:rPr lang="pt-BR" sz="1200" dirty="0" smtClean="0"/>
              <a:t> Resguarda os gestores em possíveis auditorias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8DEDE551-A4A2-419A-ABEC-F5415BC288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409" y="1164233"/>
            <a:ext cx="2378636" cy="30446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263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37049AE3-BBFE-40AB-9E5C-9449184ECF1E}"/>
              </a:ext>
            </a:extLst>
          </p:cNvPr>
          <p:cNvSpPr txBox="1"/>
          <p:nvPr/>
        </p:nvSpPr>
        <p:spPr>
          <a:xfrm>
            <a:off x="828880" y="2086395"/>
            <a:ext cx="4979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 smtClean="0">
                <a:solidFill>
                  <a:srgbClr val="0C4A7D"/>
                </a:solidFill>
                <a:latin typeface="Gotham" panose="02000504050000020004" pitchFamily="2" charset="0"/>
              </a:rPr>
              <a:t>                           OBRIGADA</a:t>
            </a:r>
          </a:p>
          <a:p>
            <a:pPr algn="just"/>
            <a:endParaRPr lang="pt-BR" sz="3200" b="1" dirty="0" smtClean="0">
              <a:solidFill>
                <a:srgbClr val="0C4A7D"/>
              </a:solidFill>
              <a:latin typeface="Gotham" panose="02000504050000020004" pitchFamily="2" charset="0"/>
            </a:endParaRPr>
          </a:p>
          <a:p>
            <a:pPr algn="just"/>
            <a:r>
              <a:rPr lang="pt-BR" sz="1600" b="1" dirty="0" smtClean="0">
                <a:solidFill>
                  <a:srgbClr val="0C4A7D"/>
                </a:solidFill>
                <a:latin typeface="Gotham" panose="02000504050000020004" pitchFamily="2" charset="0"/>
              </a:rPr>
              <a:t>NATHÁLIA PINHEIRO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8DEDE551-A4A2-419A-ABEC-F5415BC288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409" y="1164233"/>
            <a:ext cx="2378636" cy="30446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263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29590EC0-976D-412B-BE6F-19B437DF679D}"/>
              </a:ext>
            </a:extLst>
          </p:cNvPr>
          <p:cNvSpPr txBox="1"/>
          <p:nvPr/>
        </p:nvSpPr>
        <p:spPr>
          <a:xfrm>
            <a:off x="2009837" y="267874"/>
            <a:ext cx="4979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C4A7D"/>
                </a:solidFill>
                <a:latin typeface="Gotham" panose="02000504050000020004" pitchFamily="2" charset="0"/>
              </a:rPr>
              <a:t>ESTUDO TÉCNICO PRELIMINAR</a:t>
            </a:r>
            <a:endParaRPr lang="pt-BR" sz="3200" b="1" dirty="0">
              <a:solidFill>
                <a:srgbClr val="0C4A7D"/>
              </a:solidFill>
              <a:latin typeface="Gotham" panose="02000504050000020004" pitchFamily="2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37049AE3-BBFE-40AB-9E5C-9449184ECF1E}"/>
              </a:ext>
            </a:extLst>
          </p:cNvPr>
          <p:cNvSpPr txBox="1"/>
          <p:nvPr/>
        </p:nvSpPr>
        <p:spPr>
          <a:xfrm>
            <a:off x="1238454" y="2070694"/>
            <a:ext cx="6362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PLANEJAMENTO DAS CONTRATAÇÕES: </a:t>
            </a:r>
          </a:p>
          <a:p>
            <a:pPr algn="ctr"/>
            <a:r>
              <a:rPr lang="pt-BR" sz="1600" dirty="0" smtClean="0"/>
              <a:t>OS ESTUDOS TÉCNICOS PRELIMINARES </a:t>
            </a:r>
          </a:p>
          <a:p>
            <a:pPr algn="ctr"/>
            <a:r>
              <a:rPr lang="pt-BR" sz="1600" dirty="0" smtClean="0"/>
              <a:t>COMO FERRAMENTA DE </a:t>
            </a:r>
            <a:r>
              <a:rPr lang="pt-BR" sz="1600" dirty="0" smtClean="0"/>
              <a:t>SUSTENTABILIDADE</a:t>
            </a:r>
          </a:p>
          <a:p>
            <a:pPr algn="ctr"/>
            <a:endParaRPr lang="pt-BR" sz="1600" dirty="0" smtClean="0"/>
          </a:p>
          <a:p>
            <a:pPr algn="ctr"/>
            <a:endParaRPr lang="pt-BR" sz="1600" dirty="0" smtClean="0"/>
          </a:p>
          <a:p>
            <a:pPr algn="ctr"/>
            <a:endParaRPr lang="pt-BR" sz="1600" dirty="0" smtClean="0"/>
          </a:p>
          <a:p>
            <a:pPr algn="r"/>
            <a:r>
              <a:rPr lang="pt-BR" sz="1600" dirty="0" smtClean="0"/>
              <a:t>NATHÁLIA PINHEIRO</a:t>
            </a:r>
            <a:endParaRPr lang="pt-BR" sz="1600" dirty="0" smtClean="0"/>
          </a:p>
        </p:txBody>
      </p:sp>
    </p:spTree>
    <p:extLst>
      <p:ext uri="{BB962C8B-B14F-4D97-AF65-F5344CB8AC3E}">
        <p14:creationId xmlns="" xmlns:p14="http://schemas.microsoft.com/office/powerpoint/2010/main" val="341982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29590EC0-976D-412B-BE6F-19B437DF679D}"/>
              </a:ext>
            </a:extLst>
          </p:cNvPr>
          <p:cNvSpPr txBox="1"/>
          <p:nvPr/>
        </p:nvSpPr>
        <p:spPr>
          <a:xfrm>
            <a:off x="2009837" y="267874"/>
            <a:ext cx="4979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C4A7D"/>
                </a:solidFill>
                <a:latin typeface="Gotham" panose="02000504050000020004" pitchFamily="2" charset="0"/>
              </a:rPr>
              <a:t>ESTUDO TÉCNICO PRELIMINAR</a:t>
            </a:r>
            <a:endParaRPr lang="pt-BR" sz="3200" b="1" dirty="0">
              <a:solidFill>
                <a:srgbClr val="0C4A7D"/>
              </a:solidFill>
              <a:latin typeface="Gotham" panose="02000504050000020004" pitchFamily="2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37049AE3-BBFE-40AB-9E5C-9449184ECF1E}"/>
              </a:ext>
            </a:extLst>
          </p:cNvPr>
          <p:cNvSpPr txBox="1"/>
          <p:nvPr/>
        </p:nvSpPr>
        <p:spPr>
          <a:xfrm>
            <a:off x="581229" y="2280244"/>
            <a:ext cx="3571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CONTEXTO LEGAL</a:t>
            </a:r>
            <a:endParaRPr lang="pt-BR" sz="1600" dirty="0" smtClean="0"/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19BADE62-83EF-487A-ABC8-3E09706AB437}"/>
              </a:ext>
            </a:extLst>
          </p:cNvPr>
          <p:cNvSpPr txBox="1"/>
          <p:nvPr/>
        </p:nvSpPr>
        <p:spPr>
          <a:xfrm>
            <a:off x="4499768" y="1474662"/>
            <a:ext cx="35006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- Art. 6º da Lei nº 8.666/1993</a:t>
            </a:r>
          </a:p>
          <a:p>
            <a:pPr algn="ctr"/>
            <a:r>
              <a:rPr lang="pt-BR" sz="1200" dirty="0" smtClean="0"/>
              <a:t/>
            </a:r>
            <a:br>
              <a:rPr lang="pt-BR" sz="1200" dirty="0" smtClean="0"/>
            </a:br>
            <a:endParaRPr lang="pt-BR" sz="1200" dirty="0" smtClean="0"/>
          </a:p>
          <a:p>
            <a:pPr algn="ctr"/>
            <a:r>
              <a:rPr lang="pt-BR" sz="1200" dirty="0" smtClean="0"/>
              <a:t>“IX - Projeto Básico - conjunto de elementos necessários e suficientes, com nível de precisão adequado, para caracterizar a obra ou serviço, ou complexo de obras ou serviços objeto da licitação, elaborado com base nas indicações dos estudos técnicos preliminares, que assegurem a viabilidade técnica e o adequado tratamento do impacto ambiental do empreendimento, e que possibilite a avaliação do custo da obra e a definição dos métodos e do prazo de execução, devendo conter os seguintes elementos: “</a:t>
            </a:r>
          </a:p>
          <a:p>
            <a:pPr algn="just"/>
            <a:r>
              <a:rPr lang="pt-B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pt-B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982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29590EC0-976D-412B-BE6F-19B437DF679D}"/>
              </a:ext>
            </a:extLst>
          </p:cNvPr>
          <p:cNvSpPr txBox="1"/>
          <p:nvPr/>
        </p:nvSpPr>
        <p:spPr>
          <a:xfrm>
            <a:off x="2009837" y="267874"/>
            <a:ext cx="4979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C4A7D"/>
                </a:solidFill>
                <a:latin typeface="Gotham" panose="02000504050000020004" pitchFamily="2" charset="0"/>
              </a:rPr>
              <a:t>ESTUDO TÉCNICO PRELIMINAR</a:t>
            </a:r>
            <a:endParaRPr lang="pt-BR" sz="3200" b="1" dirty="0">
              <a:solidFill>
                <a:srgbClr val="0C4A7D"/>
              </a:solidFill>
              <a:latin typeface="Gotham" panose="02000504050000020004" pitchFamily="2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37049AE3-BBFE-40AB-9E5C-9449184ECF1E}"/>
              </a:ext>
            </a:extLst>
          </p:cNvPr>
          <p:cNvSpPr txBox="1"/>
          <p:nvPr/>
        </p:nvSpPr>
        <p:spPr>
          <a:xfrm>
            <a:off x="628854" y="1533525"/>
            <a:ext cx="35716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Instrução Normativa SEGES/MP nº 05, de 26 de maio de 2017</a:t>
            </a:r>
          </a:p>
          <a:p>
            <a:pPr algn="ctr"/>
            <a:r>
              <a:rPr lang="pt-BR" sz="1600" dirty="0" smtClean="0"/>
              <a:t/>
            </a:r>
            <a:br>
              <a:rPr lang="pt-BR" sz="1600" dirty="0" smtClean="0"/>
            </a:br>
            <a:endParaRPr lang="pt-BR" sz="1600" dirty="0" smtClean="0"/>
          </a:p>
          <a:p>
            <a:pPr algn="ctr"/>
            <a:r>
              <a:rPr lang="pt-BR" sz="1600" dirty="0" smtClean="0"/>
              <a:t>“Dispõe sobre as regras e diretrizes do procedimento de contratação de serviços sob o regime de execução indireta no âmbito da Administração Pública federal direta, autárquica e </a:t>
            </a:r>
            <a:r>
              <a:rPr lang="pt-BR" sz="1600" dirty="0" err="1" smtClean="0"/>
              <a:t>fundacional</a:t>
            </a:r>
            <a:r>
              <a:rPr lang="pt-BR" sz="1600" dirty="0" smtClean="0"/>
              <a:t>”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19BADE62-83EF-487A-ABC8-3E09706AB437}"/>
              </a:ext>
            </a:extLst>
          </p:cNvPr>
          <p:cNvSpPr txBox="1"/>
          <p:nvPr/>
        </p:nvSpPr>
        <p:spPr>
          <a:xfrm>
            <a:off x="4499768" y="1474662"/>
            <a:ext cx="350068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- Instrução Normativa SEGES/MP nº 40, de 22 de maio de 2020</a:t>
            </a:r>
          </a:p>
          <a:p>
            <a:pPr algn="ctr"/>
            <a:r>
              <a:rPr lang="pt-BR" sz="1600" dirty="0" smtClean="0"/>
              <a:t/>
            </a:r>
            <a:br>
              <a:rPr lang="pt-BR" sz="1600" dirty="0" smtClean="0"/>
            </a:br>
            <a:endParaRPr lang="pt-BR" sz="1600" dirty="0" smtClean="0"/>
          </a:p>
          <a:p>
            <a:pPr algn="ctr"/>
            <a:r>
              <a:rPr lang="pt-BR" sz="1600" dirty="0" smtClean="0"/>
              <a:t>“Dispõe sobre a elaboração dos Estudos Técnicos Preliminares - ETP - para a aquisição de bens e a contratação de serviços e obras, </a:t>
            </a:r>
          </a:p>
          <a:p>
            <a:pPr algn="ctr"/>
            <a:r>
              <a:rPr lang="pt-BR" sz="1600" dirty="0" smtClean="0"/>
              <a:t>no âmbito da Administração Pública federal direta, autárquica e </a:t>
            </a:r>
            <a:r>
              <a:rPr lang="pt-BR" sz="1600" dirty="0" err="1" smtClean="0"/>
              <a:t>fundacional</a:t>
            </a:r>
            <a:r>
              <a:rPr lang="pt-BR" sz="1600" dirty="0" smtClean="0"/>
              <a:t>, e sobre o Sistema ETP digital.”</a:t>
            </a:r>
          </a:p>
          <a:p>
            <a:pPr algn="just"/>
            <a:endParaRPr lang="pt-B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982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29590EC0-976D-412B-BE6F-19B437DF679D}"/>
              </a:ext>
            </a:extLst>
          </p:cNvPr>
          <p:cNvSpPr txBox="1"/>
          <p:nvPr/>
        </p:nvSpPr>
        <p:spPr>
          <a:xfrm>
            <a:off x="2009837" y="267874"/>
            <a:ext cx="4979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C4A7D"/>
                </a:solidFill>
                <a:latin typeface="Gotham" panose="02000504050000020004" pitchFamily="2" charset="0"/>
              </a:rPr>
              <a:t>DEFINIÇÃO</a:t>
            </a:r>
            <a:endParaRPr lang="pt-BR" sz="3200" b="1" dirty="0">
              <a:solidFill>
                <a:srgbClr val="0C4A7D"/>
              </a:solidFill>
              <a:latin typeface="Gotham" panose="02000504050000020004" pitchFamily="2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37049AE3-BBFE-40AB-9E5C-9449184ECF1E}"/>
              </a:ext>
            </a:extLst>
          </p:cNvPr>
          <p:cNvSpPr txBox="1"/>
          <p:nvPr/>
        </p:nvSpPr>
        <p:spPr>
          <a:xfrm>
            <a:off x="676480" y="1467270"/>
            <a:ext cx="4979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INSTRUÇÃO NORMATIVA SEGES/MP Nº 40, DE 22 DE MAIO DE 2020</a:t>
            </a:r>
          </a:p>
          <a:p>
            <a:pPr algn="ctr"/>
            <a:r>
              <a:rPr lang="pt-BR" sz="1200" dirty="0" smtClean="0"/>
              <a:t/>
            </a:r>
            <a:br>
              <a:rPr lang="pt-BR" sz="1200" dirty="0" smtClean="0"/>
            </a:br>
            <a:endParaRPr lang="pt-BR" sz="1200" dirty="0" smtClean="0"/>
          </a:p>
          <a:p>
            <a:pPr algn="ctr"/>
            <a:r>
              <a:rPr lang="pt-BR" sz="1200" dirty="0" smtClean="0"/>
              <a:t>- Parágrafo único, Art. 1º:</a:t>
            </a:r>
          </a:p>
          <a:p>
            <a:pPr algn="ctr"/>
            <a:r>
              <a:rPr lang="pt-BR" sz="1200" dirty="0" smtClean="0"/>
              <a:t/>
            </a:r>
            <a:br>
              <a:rPr lang="pt-BR" sz="1200" dirty="0" smtClean="0"/>
            </a:br>
            <a:endParaRPr lang="pt-BR" sz="1200" dirty="0" smtClean="0"/>
          </a:p>
          <a:p>
            <a:pPr algn="ctr"/>
            <a:r>
              <a:rPr lang="pt-BR" sz="1200" dirty="0" smtClean="0"/>
              <a:t>“Para os efeitos desta Instrução Normativa, considera-se ETP o documento constitutivo </a:t>
            </a:r>
            <a:r>
              <a:rPr lang="pt-BR" sz="1200" dirty="0" smtClean="0"/>
              <a:t>da </a:t>
            </a:r>
            <a:r>
              <a:rPr lang="pt-BR" sz="1200" dirty="0" smtClean="0"/>
              <a:t>primeira etapa do planejamento de uma contratação </a:t>
            </a:r>
          </a:p>
          <a:p>
            <a:pPr algn="ctr"/>
            <a:r>
              <a:rPr lang="pt-BR" sz="1200" dirty="0" smtClean="0"/>
              <a:t>que caracteriza determinada necessidade, descreve as análises realizadas em termos de requisitos</a:t>
            </a:r>
            <a:r>
              <a:rPr lang="pt-BR" sz="1200" dirty="0" smtClean="0"/>
              <a:t>, </a:t>
            </a:r>
            <a:r>
              <a:rPr lang="pt-BR" sz="1200" dirty="0" smtClean="0"/>
              <a:t>alternativas, escolhas, resultados pretendidos e demais características, dando base ao anteprojeto, </a:t>
            </a:r>
            <a:r>
              <a:rPr lang="pt-BR" sz="1200" dirty="0" smtClean="0"/>
              <a:t>ao </a:t>
            </a:r>
            <a:r>
              <a:rPr lang="pt-BR" sz="1200" dirty="0" smtClean="0"/>
              <a:t>termo de referência ou ao projeto básico, caso se conclua pela viabilidade da contratação.”</a:t>
            </a:r>
            <a:endParaRPr lang="pt-B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8DEDE551-A4A2-419A-ABEC-F5415BC288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409" y="1164233"/>
            <a:ext cx="2378636" cy="30446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263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29590EC0-976D-412B-BE6F-19B437DF679D}"/>
              </a:ext>
            </a:extLst>
          </p:cNvPr>
          <p:cNvSpPr txBox="1"/>
          <p:nvPr/>
        </p:nvSpPr>
        <p:spPr>
          <a:xfrm>
            <a:off x="2009837" y="267874"/>
            <a:ext cx="4979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C4A7D"/>
                </a:solidFill>
                <a:latin typeface="Gotham" panose="02000504050000020004" pitchFamily="2" charset="0"/>
              </a:rPr>
              <a:t>ESTUDO TÉCNICO PRELIMINAR</a:t>
            </a:r>
            <a:endParaRPr lang="pt-BR" sz="3200" b="1" dirty="0">
              <a:solidFill>
                <a:srgbClr val="0C4A7D"/>
              </a:solidFill>
              <a:latin typeface="Gotham" panose="02000504050000020004" pitchFamily="2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37049AE3-BBFE-40AB-9E5C-9449184ECF1E}"/>
              </a:ext>
            </a:extLst>
          </p:cNvPr>
          <p:cNvSpPr txBox="1"/>
          <p:nvPr/>
        </p:nvSpPr>
        <p:spPr>
          <a:xfrm>
            <a:off x="828880" y="2086395"/>
            <a:ext cx="4979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- Em regra, a elaboração dos estudos técnicos preliminares é obrigatória, FACULTADA sua utilização apenas nas hipóteses dos incisos I, II, III, IV e XI do art. 24 da Lei nº 8.666, de 21 de junho de 1993 e DISPENSADA apenas nos casos de prorrogações contratuais relativas a objetos de prestação de natureza continuada.</a:t>
            </a:r>
            <a:endParaRPr lang="pt-BR" sz="1400" dirty="0" smtClean="0"/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8DEDE551-A4A2-419A-ABEC-F5415BC288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409" y="1164233"/>
            <a:ext cx="2378636" cy="30446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263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29590EC0-976D-412B-BE6F-19B437DF679D}"/>
              </a:ext>
            </a:extLst>
          </p:cNvPr>
          <p:cNvSpPr txBox="1"/>
          <p:nvPr/>
        </p:nvSpPr>
        <p:spPr>
          <a:xfrm>
            <a:off x="2009837" y="267874"/>
            <a:ext cx="4979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C4A7D"/>
                </a:solidFill>
                <a:latin typeface="Gotham" panose="02000504050000020004" pitchFamily="2" charset="0"/>
              </a:rPr>
              <a:t>ESTUDO TÉCNICO PRELIMINAR</a:t>
            </a:r>
            <a:endParaRPr lang="pt-BR" sz="3200" b="1" dirty="0">
              <a:solidFill>
                <a:srgbClr val="0C4A7D"/>
              </a:solidFill>
              <a:latin typeface="Gotham" panose="02000504050000020004" pitchFamily="2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37049AE3-BBFE-40AB-9E5C-9449184ECF1E}"/>
              </a:ext>
            </a:extLst>
          </p:cNvPr>
          <p:cNvSpPr txBox="1"/>
          <p:nvPr/>
        </p:nvSpPr>
        <p:spPr>
          <a:xfrm>
            <a:off x="828880" y="2086395"/>
            <a:ext cx="4979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pt-BR" sz="1600" dirty="0" smtClean="0"/>
              <a:t>Os ETP p</a:t>
            </a:r>
            <a:r>
              <a:rPr lang="pt-BR" sz="1600" dirty="0" smtClean="0"/>
              <a:t>ara </a:t>
            </a:r>
            <a:r>
              <a:rPr lang="pt-BR" sz="1600" dirty="0" smtClean="0"/>
              <a:t>as contratações de soluções de tecnologia</a:t>
            </a:r>
          </a:p>
          <a:p>
            <a:pPr algn="ctr"/>
            <a:r>
              <a:rPr lang="pt-BR" sz="1600" dirty="0" smtClean="0"/>
              <a:t>da informação e comunicação deverão observar as regras específicas </a:t>
            </a:r>
            <a:r>
              <a:rPr lang="pt-BR" sz="1600" dirty="0" smtClean="0"/>
              <a:t>do </a:t>
            </a:r>
            <a:r>
              <a:rPr lang="pt-BR" sz="1600" dirty="0" smtClean="0"/>
              <a:t>Órgão Central do Sistema de Administração dos Recursos de Tecnologia da Informação – </a:t>
            </a:r>
            <a:r>
              <a:rPr lang="pt-BR" sz="1600" dirty="0" err="1" smtClean="0"/>
              <a:t>Sisp</a:t>
            </a:r>
            <a:r>
              <a:rPr lang="pt-BR" sz="1600" dirty="0" smtClean="0"/>
              <a:t>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8DEDE551-A4A2-419A-ABEC-F5415BC288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409" y="1164233"/>
            <a:ext cx="2378636" cy="30446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263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29590EC0-976D-412B-BE6F-19B437DF679D}"/>
              </a:ext>
            </a:extLst>
          </p:cNvPr>
          <p:cNvSpPr txBox="1"/>
          <p:nvPr/>
        </p:nvSpPr>
        <p:spPr>
          <a:xfrm>
            <a:off x="2009837" y="267874"/>
            <a:ext cx="4979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C4A7D"/>
                </a:solidFill>
                <a:latin typeface="Gotham" panose="02000504050000020004" pitchFamily="2" charset="0"/>
              </a:rPr>
              <a:t>SISTEMA ETP DIGITAL</a:t>
            </a:r>
            <a:endParaRPr lang="pt-BR" sz="3200" b="1" dirty="0">
              <a:solidFill>
                <a:srgbClr val="0C4A7D"/>
              </a:solidFill>
              <a:latin typeface="Gotham" panose="02000504050000020004" pitchFamily="2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37049AE3-BBFE-40AB-9E5C-9449184ECF1E}"/>
              </a:ext>
            </a:extLst>
          </p:cNvPr>
          <p:cNvSpPr txBox="1"/>
          <p:nvPr/>
        </p:nvSpPr>
        <p:spPr>
          <a:xfrm>
            <a:off x="695530" y="1362495"/>
            <a:ext cx="49798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200" dirty="0" smtClean="0"/>
          </a:p>
          <a:p>
            <a:pPr algn="ctr"/>
            <a:r>
              <a:rPr lang="pt-BR" sz="1200" dirty="0" smtClean="0"/>
              <a:t>- Utilização obrigatória pelos integrantes da Administração Pública Federal Direta, Autárquica e </a:t>
            </a:r>
            <a:r>
              <a:rPr lang="pt-BR" sz="1200" dirty="0" err="1" smtClean="0"/>
              <a:t>Fundacional</a:t>
            </a:r>
            <a:endParaRPr lang="pt-BR" sz="1200" dirty="0" smtClean="0"/>
          </a:p>
          <a:p>
            <a:pPr algn="ctr"/>
            <a:r>
              <a:rPr lang="pt-BR" sz="1200" dirty="0" smtClean="0"/>
              <a:t/>
            </a:r>
            <a:br>
              <a:rPr lang="pt-BR" sz="1200" dirty="0" smtClean="0"/>
            </a:br>
            <a:endParaRPr lang="pt-BR" sz="1200" dirty="0" smtClean="0"/>
          </a:p>
          <a:p>
            <a:pPr algn="ctr">
              <a:buFontTx/>
              <a:buChar char="-"/>
            </a:pPr>
            <a:r>
              <a:rPr lang="pt-BR" sz="1200" dirty="0" smtClean="0"/>
              <a:t>Os </a:t>
            </a:r>
            <a:r>
              <a:rPr lang="pt-BR" sz="1200" dirty="0" smtClean="0"/>
              <a:t>órgãos e entidades da Administração Pública não integrantes do Sistema de Serviços Gerais - </a:t>
            </a:r>
            <a:r>
              <a:rPr lang="pt-BR" sz="1200" dirty="0" err="1" smtClean="0"/>
              <a:t>Sisg</a:t>
            </a:r>
            <a:r>
              <a:rPr lang="pt-BR" sz="1200" dirty="0" smtClean="0"/>
              <a:t>, no âmbito da União, Estados, Distrito Federal e Municípios, interessados em utilizar o Sistema ETP digital poderão celebrar Termo de Acesso, conforme disposto na Portaria nº 355, de 9 de agosto de 2019</a:t>
            </a:r>
          </a:p>
          <a:p>
            <a:pPr algn="ctr">
              <a:buFontTx/>
              <a:buChar char="-"/>
            </a:pPr>
            <a:endParaRPr lang="pt-BR" sz="1200" dirty="0" smtClean="0"/>
          </a:p>
          <a:p>
            <a:pPr algn="ctr"/>
            <a:r>
              <a:rPr lang="pt-BR" sz="1200" dirty="0" smtClean="0"/>
              <a:t>- Manual do sistema ETP Digital: </a:t>
            </a:r>
            <a:r>
              <a:rPr lang="pt-BR" sz="1200" u="sng" dirty="0" smtClean="0">
                <a:solidFill>
                  <a:schemeClr val="bg1"/>
                </a:solidFill>
              </a:rPr>
              <a:t>https://www.gov.br/compras/pt-br/centrais-de-conteudo/manuais/manual-etp-digital</a:t>
            </a:r>
            <a:endParaRPr lang="pt-B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8DEDE551-A4A2-419A-ABEC-F5415BC288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409" y="1164233"/>
            <a:ext cx="2378636" cy="30446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263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29590EC0-976D-412B-BE6F-19B437DF679D}"/>
              </a:ext>
            </a:extLst>
          </p:cNvPr>
          <p:cNvSpPr txBox="1"/>
          <p:nvPr/>
        </p:nvSpPr>
        <p:spPr>
          <a:xfrm>
            <a:off x="2009837" y="267874"/>
            <a:ext cx="4979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C4A7D"/>
                </a:solidFill>
                <a:latin typeface="Gotham" panose="02000504050000020004" pitchFamily="2" charset="0"/>
              </a:rPr>
              <a:t>ITENS OBRIGATÓRIOS ETP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37049AE3-BBFE-40AB-9E5C-9449184ECF1E}"/>
              </a:ext>
            </a:extLst>
          </p:cNvPr>
          <p:cNvSpPr txBox="1"/>
          <p:nvPr/>
        </p:nvSpPr>
        <p:spPr>
          <a:xfrm>
            <a:off x="628854" y="1381125"/>
            <a:ext cx="35716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Art. 7º:</a:t>
            </a:r>
          </a:p>
          <a:p>
            <a:pPr algn="ctr"/>
            <a:r>
              <a:rPr lang="pt-BR" sz="1200" dirty="0" smtClean="0"/>
              <a:t>- </a:t>
            </a:r>
            <a:r>
              <a:rPr lang="pt-BR" sz="1200" dirty="0" smtClean="0"/>
              <a:t>I - descrição da necessidade da contratação, considerado o problema a ser resolvido sob a perspectiva do interesse público;</a:t>
            </a:r>
          </a:p>
          <a:p>
            <a:pPr algn="ctr">
              <a:buFontTx/>
              <a:buChar char="-"/>
            </a:pPr>
            <a:r>
              <a:rPr lang="pt-BR" sz="1200" dirty="0" smtClean="0"/>
              <a:t>IV - descrição da solução como um todo, inclusive das exigências relacionadas à manutenção e à assistência técnica, quando for o caso, </a:t>
            </a:r>
          </a:p>
          <a:p>
            <a:pPr algn="ctr"/>
            <a:r>
              <a:rPr lang="pt-BR" sz="1200" dirty="0" smtClean="0"/>
              <a:t>acompanhada das justificativas técnica e econômica da escolha do tipo de solução;</a:t>
            </a:r>
          </a:p>
          <a:p>
            <a:pPr algn="ctr">
              <a:buFontTx/>
              <a:buChar char="-"/>
            </a:pPr>
            <a:r>
              <a:rPr lang="pt-BR" sz="1200" dirty="0" smtClean="0"/>
              <a:t>V - estimativa das quantidades a serem contratadas, acompanhada das memórias de cálculo e dos documentos que lhe dão suporte, </a:t>
            </a:r>
          </a:p>
          <a:p>
            <a:pPr algn="ctr"/>
            <a:r>
              <a:rPr lang="pt-BR" sz="1200" dirty="0" smtClean="0"/>
              <a:t>considerando a interdependência com outras contratações, de modo a possibilitar economia de escala;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19BADE62-83EF-487A-ABC8-3E09706AB437}"/>
              </a:ext>
            </a:extLst>
          </p:cNvPr>
          <p:cNvSpPr txBox="1"/>
          <p:nvPr/>
        </p:nvSpPr>
        <p:spPr>
          <a:xfrm>
            <a:off x="4595018" y="1274637"/>
            <a:ext cx="35006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pt-BR" sz="1200" dirty="0" smtClean="0"/>
              <a:t>VI - estimativa do valor da contratação, acompanhada dos preços unitários referenciais, das memórias de cálculo e dos documentos que lhe dão suporte, </a:t>
            </a:r>
            <a:r>
              <a:rPr lang="pt-BR" sz="1200" dirty="0" smtClean="0"/>
              <a:t>que </a:t>
            </a:r>
            <a:r>
              <a:rPr lang="pt-BR" sz="1200" dirty="0" smtClean="0"/>
              <a:t>poderão constar de anexo classificado, se a administração optar por preservar o seu sigilo até a conclusão da licitação;</a:t>
            </a:r>
          </a:p>
          <a:p>
            <a:pPr algn="ctr"/>
            <a:r>
              <a:rPr lang="pt-BR" sz="1200" dirty="0" smtClean="0"/>
              <a:t>- VII - justificativas para o parcelamento ou não da solução, se aplicável;</a:t>
            </a:r>
          </a:p>
          <a:p>
            <a:pPr algn="ctr">
              <a:buFontTx/>
              <a:buChar char="-"/>
            </a:pPr>
            <a:r>
              <a:rPr lang="pt-BR" sz="1200" dirty="0" smtClean="0"/>
              <a:t>IX - demonstração do alinhamento entre a contratação e o planejamento do órgão ou entidade, </a:t>
            </a:r>
          </a:p>
          <a:p>
            <a:pPr algn="ctr"/>
            <a:r>
              <a:rPr lang="pt-BR" sz="1200" dirty="0" smtClean="0"/>
              <a:t>identificando a previsão no Plano Anual de Contratações  ou, se for o caso, justificando a ausência de previsão;</a:t>
            </a:r>
          </a:p>
          <a:p>
            <a:pPr algn="ctr"/>
            <a:r>
              <a:rPr lang="pt-BR" sz="1200" dirty="0" smtClean="0"/>
              <a:t>- XIII - posicionamento conclusivo sobre a viabilidade e razoabilidade da contratação.</a:t>
            </a:r>
          </a:p>
          <a:p>
            <a:pPr algn="just"/>
            <a:endParaRPr lang="pt-B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982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B58CF2FF9DDD8428DF2D05308F1E7A5" ma:contentTypeVersion="10" ma:contentTypeDescription="Crie um novo documento." ma:contentTypeScope="" ma:versionID="e7ca1110eb08b21809b61bce8a8a4395">
  <xsd:schema xmlns:xsd="http://www.w3.org/2001/XMLSchema" xmlns:xs="http://www.w3.org/2001/XMLSchema" xmlns:p="http://schemas.microsoft.com/office/2006/metadata/properties" xmlns:ns2="a0ed2a40-c2e3-41dc-a51b-b4f097560b56" xmlns:ns3="53b514d8-0bef-4c42-976b-a4f4ace1c0b7" targetNamespace="http://schemas.microsoft.com/office/2006/metadata/properties" ma:root="true" ma:fieldsID="65368f96aa5caa034bf4666374679ccf" ns2:_="" ns3:_="">
    <xsd:import namespace="a0ed2a40-c2e3-41dc-a51b-b4f097560b56"/>
    <xsd:import namespace="53b514d8-0bef-4c42-976b-a4f4ace1c0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ed2a40-c2e3-41dc-a51b-b4f097560b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514d8-0bef-4c42-976b-a4f4ace1c0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DCA094-A879-4C37-AA18-5771FEE4A79B}"/>
</file>

<file path=customXml/itemProps2.xml><?xml version="1.0" encoding="utf-8"?>
<ds:datastoreItem xmlns:ds="http://schemas.openxmlformats.org/officeDocument/2006/customXml" ds:itemID="{4915AE97-CB21-4AB5-8F20-480FB23BFB5A}"/>
</file>

<file path=customXml/itemProps3.xml><?xml version="1.0" encoding="utf-8"?>
<ds:datastoreItem xmlns:ds="http://schemas.openxmlformats.org/officeDocument/2006/customXml" ds:itemID="{B4BD3D59-0750-4539-AE2A-0947B3F9984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611</Words>
  <Application>Microsoft Office PowerPoint</Application>
  <PresentationFormat>Personalizar</PresentationFormat>
  <Paragraphs>79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16" baseType="lpstr">
      <vt:lpstr>Tema do Office</vt:lpstr>
      <vt:lpstr>Personalizar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Mateus Andrade '-'</dc:creator>
  <cp:lastModifiedBy>Nathalia</cp:lastModifiedBy>
  <cp:revision>23</cp:revision>
  <dcterms:created xsi:type="dcterms:W3CDTF">2020-11-05T18:05:56Z</dcterms:created>
  <dcterms:modified xsi:type="dcterms:W3CDTF">2020-12-01T18:51:07Z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0x0101002B58CF2FF9DDD8428DF2D05308F1E7A5</vt:lpwstr>
  </property>
</Properties>
</file>